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F2FEAA-47F5-4012-B19B-C71D5617856E}"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7FEB3-BA19-44FE-90C4-5C3A400C7CC9}"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70700"/>
      </p:ext>
    </p:extLst>
  </p:cSld>
  <p:clrMapOvr>
    <a:masterClrMapping/>
  </p:clrMapOvr>
  <p:transition spd="slow" advClick="0" advTm="100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93F2FEAA-47F5-4012-B19B-C71D5617856E}" type="datetimeFigureOut">
              <a:rPr lang="ru-RU" smtClean="0"/>
              <a:t>25.12.2023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397FEB3-BA19-44FE-90C4-5C3A400C7CC9}" type="slidenum">
              <a:rPr lang="ru-RU" smtClean="0"/>
              <a:t>‹#›</a:t>
            </a:fld>
            <a:endParaRPr lang="ru-RU"/>
          </a:p>
        </p:txBody>
      </p:sp>
    </p:spTree>
    <p:extLst>
      <p:ext uri="{BB962C8B-B14F-4D97-AF65-F5344CB8AC3E}">
        <p14:creationId xmlns:p14="http://schemas.microsoft.com/office/powerpoint/2010/main" val="3342313460"/>
      </p:ext>
    </p:extLst>
  </p:cSld>
  <p:clrMapOvr>
    <a:masterClrMapping/>
  </p:clrMapOvr>
  <p:transition spd="slow" advClick="0"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F2FEAA-47F5-4012-B19B-C71D5617856E}"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7FEB3-BA19-44FE-90C4-5C3A400C7CC9}" type="slidenum">
              <a:rPr lang="ru-RU" smtClean="0"/>
              <a:t>‹#›</a:t>
            </a:fld>
            <a:endParaRPr lang="ru-RU"/>
          </a:p>
        </p:txBody>
      </p:sp>
    </p:spTree>
    <p:extLst>
      <p:ext uri="{BB962C8B-B14F-4D97-AF65-F5344CB8AC3E}">
        <p14:creationId xmlns:p14="http://schemas.microsoft.com/office/powerpoint/2010/main" val="320295886"/>
      </p:ext>
    </p:extLst>
  </p:cSld>
  <p:clrMapOvr>
    <a:masterClrMapping/>
  </p:clrMapOvr>
  <p:transition spd="slow" advClick="0" advTm="100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F2FEAA-47F5-4012-B19B-C71D5617856E}"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7FEB3-BA19-44FE-90C4-5C3A400C7CC9}"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56450823"/>
      </p:ext>
    </p:extLst>
  </p:cSld>
  <p:clrMapOvr>
    <a:masterClrMapping/>
  </p:clrMapOvr>
  <p:transition spd="slow" advClick="0" advTm="1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F2FEAA-47F5-4012-B19B-C71D5617856E}"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7FEB3-BA19-44FE-90C4-5C3A400C7CC9}" type="slidenum">
              <a:rPr lang="ru-RU" smtClean="0"/>
              <a:t>‹#›</a:t>
            </a:fld>
            <a:endParaRPr lang="ru-RU"/>
          </a:p>
        </p:txBody>
      </p:sp>
    </p:spTree>
    <p:extLst>
      <p:ext uri="{BB962C8B-B14F-4D97-AF65-F5344CB8AC3E}">
        <p14:creationId xmlns:p14="http://schemas.microsoft.com/office/powerpoint/2010/main" val="756633219"/>
      </p:ext>
    </p:extLst>
  </p:cSld>
  <p:clrMapOvr>
    <a:masterClrMapping/>
  </p:clrMapOvr>
  <p:transition spd="slow" advClick="0" advTm="1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F2FEAA-47F5-4012-B19B-C71D5617856E}"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7FEB3-BA19-44FE-90C4-5C3A400C7CC9}"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03688798"/>
      </p:ext>
    </p:extLst>
  </p:cSld>
  <p:clrMapOvr>
    <a:masterClrMapping/>
  </p:clrMapOvr>
  <p:transition spd="slow" advClick="0" advTm="100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F2FEAA-47F5-4012-B19B-C71D5617856E}"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7FEB3-BA19-44FE-90C4-5C3A400C7CC9}" type="slidenum">
              <a:rPr lang="ru-RU" smtClean="0"/>
              <a:t>‹#›</a:t>
            </a:fld>
            <a:endParaRPr lang="ru-RU"/>
          </a:p>
        </p:txBody>
      </p:sp>
    </p:spTree>
    <p:extLst>
      <p:ext uri="{BB962C8B-B14F-4D97-AF65-F5344CB8AC3E}">
        <p14:creationId xmlns:p14="http://schemas.microsoft.com/office/powerpoint/2010/main" val="3271410449"/>
      </p:ext>
    </p:extLst>
  </p:cSld>
  <p:clrMapOvr>
    <a:masterClrMapping/>
  </p:clrMapOvr>
  <p:transition spd="slow" advClick="0" advTm="100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F2FEAA-47F5-4012-B19B-C71D5617856E}"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7FEB3-BA19-44FE-90C4-5C3A400C7CC9}" type="slidenum">
              <a:rPr lang="ru-RU" smtClean="0"/>
              <a:t>‹#›</a:t>
            </a:fld>
            <a:endParaRPr lang="ru-RU"/>
          </a:p>
        </p:txBody>
      </p:sp>
    </p:spTree>
    <p:extLst>
      <p:ext uri="{BB962C8B-B14F-4D97-AF65-F5344CB8AC3E}">
        <p14:creationId xmlns:p14="http://schemas.microsoft.com/office/powerpoint/2010/main" val="4221002469"/>
      </p:ext>
    </p:extLst>
  </p:cSld>
  <p:clrMapOvr>
    <a:masterClrMapping/>
  </p:clrMapOvr>
  <p:transition spd="slow" advClick="0" advTm="100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F2FEAA-47F5-4012-B19B-C71D5617856E}"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7FEB3-BA19-44FE-90C4-5C3A400C7CC9}" type="slidenum">
              <a:rPr lang="ru-RU" smtClean="0"/>
              <a:t>‹#›</a:t>
            </a:fld>
            <a:endParaRPr lang="ru-RU"/>
          </a:p>
        </p:txBody>
      </p:sp>
    </p:spTree>
    <p:extLst>
      <p:ext uri="{BB962C8B-B14F-4D97-AF65-F5344CB8AC3E}">
        <p14:creationId xmlns:p14="http://schemas.microsoft.com/office/powerpoint/2010/main" val="2662061828"/>
      </p:ext>
    </p:extLst>
  </p:cSld>
  <p:clrMapOvr>
    <a:masterClrMapping/>
  </p:clrMapOvr>
  <p:transition spd="slow" advClick="0"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F2FEAA-47F5-4012-B19B-C71D5617856E}"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7FEB3-BA19-44FE-90C4-5C3A400C7CC9}" type="slidenum">
              <a:rPr lang="ru-RU" smtClean="0"/>
              <a:t>‹#›</a:t>
            </a:fld>
            <a:endParaRPr lang="ru-RU"/>
          </a:p>
        </p:txBody>
      </p:sp>
    </p:spTree>
    <p:extLst>
      <p:ext uri="{BB962C8B-B14F-4D97-AF65-F5344CB8AC3E}">
        <p14:creationId xmlns:p14="http://schemas.microsoft.com/office/powerpoint/2010/main" val="1922007629"/>
      </p:ext>
    </p:extLst>
  </p:cSld>
  <p:clrMapOvr>
    <a:masterClrMapping/>
  </p:clrMapOvr>
  <p:transition spd="slow" advClick="0" advTm="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F2FEAA-47F5-4012-B19B-C71D5617856E}"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97FEB3-BA19-44FE-90C4-5C3A400C7CC9}" type="slidenum">
              <a:rPr lang="ru-RU" smtClean="0"/>
              <a:t>‹#›</a:t>
            </a:fld>
            <a:endParaRPr lang="ru-RU"/>
          </a:p>
        </p:txBody>
      </p:sp>
    </p:spTree>
    <p:extLst>
      <p:ext uri="{BB962C8B-B14F-4D97-AF65-F5344CB8AC3E}">
        <p14:creationId xmlns:p14="http://schemas.microsoft.com/office/powerpoint/2010/main" val="3598402311"/>
      </p:ext>
    </p:extLst>
  </p:cSld>
  <p:clrMapOvr>
    <a:masterClrMapping/>
  </p:clrMapOvr>
  <p:transition spd="slow" advClick="0" advTm="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F2FEAA-47F5-4012-B19B-C71D5617856E}" type="datetimeFigureOut">
              <a:rPr lang="ru-RU" smtClean="0"/>
              <a:t>25.12.2023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97FEB3-BA19-44FE-90C4-5C3A400C7CC9}" type="slidenum">
              <a:rPr lang="ru-RU" smtClean="0"/>
              <a:t>‹#›</a:t>
            </a:fld>
            <a:endParaRPr lang="ru-RU"/>
          </a:p>
        </p:txBody>
      </p:sp>
    </p:spTree>
    <p:extLst>
      <p:ext uri="{BB962C8B-B14F-4D97-AF65-F5344CB8AC3E}">
        <p14:creationId xmlns:p14="http://schemas.microsoft.com/office/powerpoint/2010/main" val="2276537525"/>
      </p:ext>
    </p:extLst>
  </p:cSld>
  <p:clrMapOvr>
    <a:masterClrMapping/>
  </p:clrMapOvr>
  <p:transition spd="slow" advClick="0" advTm="1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F2FEAA-47F5-4012-B19B-C71D5617856E}" type="datetimeFigureOut">
              <a:rPr lang="ru-RU" smtClean="0"/>
              <a:t>25.12.2023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397FEB3-BA19-44FE-90C4-5C3A400C7CC9}" type="slidenum">
              <a:rPr lang="ru-RU" smtClean="0"/>
              <a:t>‹#›</a:t>
            </a:fld>
            <a:endParaRPr lang="ru-RU"/>
          </a:p>
        </p:txBody>
      </p:sp>
    </p:spTree>
    <p:extLst>
      <p:ext uri="{BB962C8B-B14F-4D97-AF65-F5344CB8AC3E}">
        <p14:creationId xmlns:p14="http://schemas.microsoft.com/office/powerpoint/2010/main" val="544053724"/>
      </p:ext>
    </p:extLst>
  </p:cSld>
  <p:clrMapOvr>
    <a:masterClrMapping/>
  </p:clrMapOvr>
  <p:transition spd="slow" advClick="0" advTm="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F2FEAA-47F5-4012-B19B-C71D5617856E}" type="datetimeFigureOut">
              <a:rPr lang="ru-RU" smtClean="0"/>
              <a:t>25.12.2023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397FEB3-BA19-44FE-90C4-5C3A400C7CC9}" type="slidenum">
              <a:rPr lang="ru-RU" smtClean="0"/>
              <a:t>‹#›</a:t>
            </a:fld>
            <a:endParaRPr lang="ru-RU"/>
          </a:p>
        </p:txBody>
      </p:sp>
    </p:spTree>
    <p:extLst>
      <p:ext uri="{BB962C8B-B14F-4D97-AF65-F5344CB8AC3E}">
        <p14:creationId xmlns:p14="http://schemas.microsoft.com/office/powerpoint/2010/main" val="3372995784"/>
      </p:ext>
    </p:extLst>
  </p:cSld>
  <p:clrMapOvr>
    <a:masterClrMapping/>
  </p:clrMapOvr>
  <p:transition spd="slow" advClick="0" advTm="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2FEAA-47F5-4012-B19B-C71D5617856E}" type="datetimeFigureOut">
              <a:rPr lang="ru-RU" smtClean="0"/>
              <a:t>25.12.2023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397FEB3-BA19-44FE-90C4-5C3A400C7CC9}" type="slidenum">
              <a:rPr lang="ru-RU" smtClean="0"/>
              <a:t>‹#›</a:t>
            </a:fld>
            <a:endParaRPr lang="ru-RU"/>
          </a:p>
        </p:txBody>
      </p:sp>
    </p:spTree>
    <p:extLst>
      <p:ext uri="{BB962C8B-B14F-4D97-AF65-F5344CB8AC3E}">
        <p14:creationId xmlns:p14="http://schemas.microsoft.com/office/powerpoint/2010/main" val="2381825986"/>
      </p:ext>
    </p:extLst>
  </p:cSld>
  <p:clrMapOvr>
    <a:masterClrMapping/>
  </p:clrMapOvr>
  <p:transition spd="slow" advClick="0" advTm="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F2FEAA-47F5-4012-B19B-C71D5617856E}" type="datetimeFigureOut">
              <a:rPr lang="ru-RU" smtClean="0"/>
              <a:t>25.12.2023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97FEB3-BA19-44FE-90C4-5C3A400C7CC9}" type="slidenum">
              <a:rPr lang="ru-RU" smtClean="0"/>
              <a:t>‹#›</a:t>
            </a:fld>
            <a:endParaRPr lang="ru-RU"/>
          </a:p>
        </p:txBody>
      </p:sp>
    </p:spTree>
    <p:extLst>
      <p:ext uri="{BB962C8B-B14F-4D97-AF65-F5344CB8AC3E}">
        <p14:creationId xmlns:p14="http://schemas.microsoft.com/office/powerpoint/2010/main" val="4139767465"/>
      </p:ext>
    </p:extLst>
  </p:cSld>
  <p:clrMapOvr>
    <a:masterClrMapping/>
  </p:clrMapOvr>
  <p:transition spd="slow" advClick="0" advTm="1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F2FEAA-47F5-4012-B19B-C71D5617856E}" type="datetimeFigureOut">
              <a:rPr lang="ru-RU" smtClean="0"/>
              <a:t>25.12.2023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97FEB3-BA19-44FE-90C4-5C3A400C7CC9}" type="slidenum">
              <a:rPr lang="ru-RU" smtClean="0"/>
              <a:t>‹#›</a:t>
            </a:fld>
            <a:endParaRPr lang="ru-RU"/>
          </a:p>
        </p:txBody>
      </p:sp>
    </p:spTree>
    <p:extLst>
      <p:ext uri="{BB962C8B-B14F-4D97-AF65-F5344CB8AC3E}">
        <p14:creationId xmlns:p14="http://schemas.microsoft.com/office/powerpoint/2010/main" val="1392748537"/>
      </p:ext>
    </p:extLst>
  </p:cSld>
  <p:clrMapOvr>
    <a:masterClrMapping/>
  </p:clrMapOvr>
  <p:transition spd="slow" advClick="0" advTm="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3F2FEAA-47F5-4012-B19B-C71D5617856E}" type="datetimeFigureOut">
              <a:rPr lang="ru-RU" smtClean="0"/>
              <a:t>25.12.2023</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397FEB3-BA19-44FE-90C4-5C3A400C7CC9}" type="slidenum">
              <a:rPr lang="ru-RU" smtClean="0"/>
              <a:t>‹#›</a:t>
            </a:fld>
            <a:endParaRPr lang="ru-RU"/>
          </a:p>
        </p:txBody>
      </p:sp>
    </p:spTree>
    <p:extLst>
      <p:ext uri="{BB962C8B-B14F-4D97-AF65-F5344CB8AC3E}">
        <p14:creationId xmlns:p14="http://schemas.microsoft.com/office/powerpoint/2010/main" val="179566968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advClick="0" advTm="100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3521" y="168563"/>
            <a:ext cx="8001000" cy="2463802"/>
          </a:xfrm>
        </p:spPr>
        <p:txBody>
          <a:bodyPr>
            <a:noAutofit/>
          </a:bodyPr>
          <a:lstStyle/>
          <a:p>
            <a:pPr algn="ctr"/>
            <a:r>
              <a:rPr lang="ru-RU" sz="2000" dirty="0" smtClean="0">
                <a:latin typeface="Arial" panose="020B0604020202020204" pitchFamily="34" charset="0"/>
                <a:cs typeface="Arial" panose="020B0604020202020204" pitchFamily="34" charset="0"/>
              </a:rPr>
              <a:t>Поради батькам </a:t>
            </a:r>
            <a:br>
              <a:rPr lang="ru-RU" sz="2000" dirty="0" smtClean="0">
                <a:latin typeface="Arial" panose="020B0604020202020204" pitchFamily="34" charset="0"/>
                <a:cs typeface="Arial" panose="020B0604020202020204" pitchFamily="34" charset="0"/>
              </a:rPr>
            </a:br>
            <a:r>
              <a:rPr lang="ru-RU" sz="2000" dirty="0" smtClean="0">
                <a:latin typeface="Arial" panose="020B0604020202020204" pitchFamily="34" charset="0"/>
                <a:cs typeface="Arial" panose="020B0604020202020204" pitchFamily="34" charset="0"/>
              </a:rPr>
              <a:t>«Як </a:t>
            </a:r>
            <a:r>
              <a:rPr lang="ru-RU" sz="2000" dirty="0">
                <a:latin typeface="Arial" panose="020B0604020202020204" pitchFamily="34" charset="0"/>
                <a:cs typeface="Arial" panose="020B0604020202020204" pitchFamily="34" charset="0"/>
              </a:rPr>
              <a:t>додати сил дитині у посттравматичному зростанні: 10 практичних </a:t>
            </a:r>
            <a:r>
              <a:rPr lang="ru-RU" sz="2000" dirty="0" smtClean="0">
                <a:latin typeface="Arial" panose="020B0604020202020204" pitchFamily="34" charset="0"/>
                <a:cs typeface="Arial" panose="020B0604020202020204" pitchFamily="34" charset="0"/>
              </a:rPr>
              <a:t>порад»</a:t>
            </a:r>
            <a:r>
              <a:rPr lang="ru-RU" sz="2000" dirty="0">
                <a:latin typeface="Arial" panose="020B0604020202020204" pitchFamily="34" charset="0"/>
                <a:cs typeface="Arial" panose="020B0604020202020204" pitchFamily="34" charset="0"/>
              </a:rPr>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За матеріалами Світлани Ройз</a:t>
            </a:r>
            <a:br>
              <a:rPr lang="ru-RU" sz="2000" dirty="0">
                <a:latin typeface="Arial" panose="020B0604020202020204" pitchFamily="34"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1985816" y="2764801"/>
            <a:ext cx="5809674" cy="580351"/>
          </a:xfrm>
        </p:spPr>
        <p:txBody>
          <a:bodyPr>
            <a:normAutofit fontScale="55000" lnSpcReduction="20000"/>
          </a:bodyPr>
          <a:lstStyle/>
          <a:p>
            <a:r>
              <a:rPr lang="ru-RU" sz="2500" dirty="0">
                <a:latin typeface="Arial" panose="020B0604020202020204" pitchFamily="34" charset="0"/>
                <a:cs typeface="Arial" panose="020B0604020202020204" pitchFamily="34" charset="0"/>
              </a:rPr>
              <a:t>ЮНІСЕФ, Світлана Ройз</a:t>
            </a:r>
            <a:r>
              <a:rPr lang="ru-RU" sz="2400" dirty="0">
                <a:latin typeface="Arial" panose="020B0604020202020204" pitchFamily="34" charset="0"/>
                <a:cs typeface="Arial" panose="020B0604020202020204" pitchFamily="34" charset="0"/>
              </a:rPr>
              <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
            </a:r>
            <a:br>
              <a:rPr lang="ru-RU" sz="2400"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74" y="3621232"/>
            <a:ext cx="5365172" cy="2682586"/>
          </a:xfrm>
          <a:prstGeom prst="rect">
            <a:avLst/>
          </a:prstGeom>
        </p:spPr>
      </p:pic>
      <p:pic>
        <p:nvPicPr>
          <p:cNvPr id="5" name="fonovaya-bez-slov-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H="1" flipV="1">
            <a:off x="9654743" y="3009257"/>
            <a:ext cx="45719" cy="45719"/>
          </a:xfrm>
          <a:prstGeom prst="rect">
            <a:avLst/>
          </a:prstGeom>
        </p:spPr>
      </p:pic>
    </p:spTree>
    <p:extLst>
      <p:ext uri="{BB962C8B-B14F-4D97-AF65-F5344CB8AC3E}">
        <p14:creationId xmlns:p14="http://schemas.microsoft.com/office/powerpoint/2010/main" val="2301892921"/>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59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uk-UA" dirty="0" smtClean="0"/>
              <a:t>  </a:t>
            </a:r>
            <a:endParaRPr lang="ru-RU" dirty="0"/>
          </a:p>
        </p:txBody>
      </p:sp>
      <p:sp>
        <p:nvSpPr>
          <p:cNvPr id="4" name="Прямоугольник 3"/>
          <p:cNvSpPr/>
          <p:nvPr/>
        </p:nvSpPr>
        <p:spPr>
          <a:xfrm>
            <a:off x="1348509" y="685801"/>
            <a:ext cx="9938327" cy="3323987"/>
          </a:xfrm>
          <a:prstGeom prst="rect">
            <a:avLst/>
          </a:prstGeom>
        </p:spPr>
        <p:txBody>
          <a:bodyPr wrap="square">
            <a:spAutoFit/>
          </a:bodyPr>
          <a:lstStyle/>
          <a:p>
            <a:pPr marL="342900" indent="-342900" algn="just">
              <a:buAutoNum type="arabicPeriod"/>
            </a:pPr>
            <a:r>
              <a:rPr lang="uk-UA" sz="1400" dirty="0" smtClean="0">
                <a:solidFill>
                  <a:schemeClr val="bg1">
                    <a:lumMod val="95000"/>
                    <a:lumOff val="5000"/>
                  </a:schemeClr>
                </a:solidFill>
                <a:latin typeface="Arial" panose="020B0604020202020204" pitchFamily="34" charset="0"/>
                <a:cs typeface="Arial" panose="020B0604020202020204" pitchFamily="34" charset="0"/>
              </a:rPr>
              <a:t>Допомагаємо повернутись до звичної функціональності.</a:t>
            </a:r>
          </a:p>
          <a:p>
            <a:pPr algn="just"/>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    Наше завдання – допомогти дитині у нашому просторі підтримки повернутися як мінімум у той стан, який був до війни, до стресу. Регрес, завмирання, гіперактивність, поява страхів чи стан гіперконцентрації – закономірні. Та, коли ми бачимо, що через якийсь час дитина повернулася до звичної вередливості, істерик, або до звичної мудрості та розсудливості, до звичних дій, навичок, реакцій, до звичних страхів або симптомів – це нормально. Це крок назад, після якого будуть кроки вперед.</a:t>
            </a:r>
          </a:p>
          <a:p>
            <a:pPr algn="just"/>
            <a:r>
              <a:rPr lang="uk-UA" sz="1400" dirty="0" smtClean="0">
                <a:solidFill>
                  <a:schemeClr val="bg1">
                    <a:lumMod val="95000"/>
                    <a:lumOff val="5000"/>
                  </a:schemeClr>
                </a:solidFill>
                <a:latin typeface="Arial" panose="020B0604020202020204" pitchFamily="34" charset="0"/>
                <a:cs typeface="Arial" panose="020B0604020202020204" pitchFamily="34" charset="0"/>
              </a:rPr>
              <a:t>2. «Прямо зараз дитина стає сильнішою чи стверджується у своїй безпорадності?» – це питання ставимо собі щоразу, коли допомагаємо дитині (в усі часи).</a:t>
            </a:r>
          </a:p>
          <a:p>
            <a:pPr algn="just"/>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У кожній ситуації ми тренуємо м</a:t>
            </a:r>
            <a:r>
              <a:rPr lang="en-US" sz="1400" dirty="0" smtClean="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язи сили чи страху та безпомічності. Щоб тренувати </a:t>
            </a:r>
            <a:r>
              <a:rPr lang="uk-UA" sz="1400" dirty="0">
                <a:solidFill>
                  <a:schemeClr val="bg1">
                    <a:lumMod val="95000"/>
                    <a:lumOff val="5000"/>
                  </a:schemeClr>
                </a:solidFill>
                <a:latin typeface="Arial" panose="020B0604020202020204" pitchFamily="34" charset="0"/>
                <a:cs typeface="Arial" panose="020B0604020202020204" pitchFamily="34" charset="0"/>
              </a:rPr>
              <a:t>м</a:t>
            </a:r>
            <a:r>
              <a:rPr lang="en-US" sz="1400" dirty="0">
                <a:solidFill>
                  <a:schemeClr val="bg1">
                    <a:lumMod val="95000"/>
                    <a:lumOff val="5000"/>
                  </a:schemeClr>
                </a:solidFill>
                <a:latin typeface="Arial" panose="020B0604020202020204" pitchFamily="34" charset="0"/>
                <a:cs typeface="Arial" panose="020B0604020202020204" pitchFamily="34" charset="0"/>
              </a:rPr>
              <a:t>’</a:t>
            </a:r>
            <a:r>
              <a:rPr lang="uk-UA" sz="1400" dirty="0">
                <a:solidFill>
                  <a:schemeClr val="bg1">
                    <a:lumMod val="95000"/>
                    <a:lumOff val="5000"/>
                  </a:schemeClr>
                </a:solidFill>
                <a:latin typeface="Arial" panose="020B0604020202020204" pitchFamily="34" charset="0"/>
                <a:cs typeface="Arial" panose="020B0604020202020204" pitchFamily="34" charset="0"/>
              </a:rPr>
              <a:t>язи </a:t>
            </a:r>
            <a:r>
              <a:rPr lang="uk-UA" sz="1400" dirty="0" smtClean="0">
                <a:solidFill>
                  <a:schemeClr val="bg1">
                    <a:lumMod val="95000"/>
                    <a:lumOff val="5000"/>
                  </a:schemeClr>
                </a:solidFill>
                <a:latin typeface="Arial" panose="020B0604020202020204" pitchFamily="34" charset="0"/>
                <a:cs typeface="Arial" panose="020B0604020202020204" pitchFamily="34" charset="0"/>
              </a:rPr>
              <a:t>сили, ми не робимо за дитину те, що вона може зробити сама. Наприклад, коли дитина каже: «Я не можу цього зробити», - ми можемо допомогти зробити якусь частину дії, але щось обов</a:t>
            </a:r>
            <a:r>
              <a:rPr lang="en-US" sz="1400" dirty="0" smtClean="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язково залишаємо за нею.  </a:t>
            </a:r>
          </a:p>
          <a:p>
            <a:pPr algn="just"/>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Якщо ми вже в безпеці, можна запитати дитину: «Що ми можемо зробити, щоб </a:t>
            </a:r>
            <a:r>
              <a:rPr lang="uk-UA" sz="1400" dirty="0">
                <a:solidFill>
                  <a:schemeClr val="bg1">
                    <a:lumMod val="95000"/>
                    <a:lumOff val="5000"/>
                  </a:schemeClr>
                </a:solidFill>
                <a:latin typeface="Arial" panose="020B0604020202020204" pitchFamily="34" charset="0"/>
                <a:cs typeface="Arial" panose="020B0604020202020204" pitchFamily="34" charset="0"/>
              </a:rPr>
              <a:t>почати тренувати м</a:t>
            </a:r>
            <a:r>
              <a:rPr lang="en-US" sz="1400" dirty="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язи твоєї сили? Хочеш, запропоную…» Все, що дитина вміє робити сама, особливо зараз, стає її силою.</a:t>
            </a:r>
          </a:p>
          <a:p>
            <a:pPr algn="just"/>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Для нас зараз дуже важливий досвід перемог. Самооцінка зараз особливо вразлива: важливо відзначати й підтримувати завершення кожної дії, внесок та результат (дитини та свій).</a:t>
            </a:r>
            <a:endParaRPr lang="ru-RU" sz="1400" dirty="0">
              <a:solidFill>
                <a:schemeClr val="bg1">
                  <a:lumMod val="95000"/>
                  <a:lumOff val="5000"/>
                </a:schemeClr>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8800" y="4101130"/>
            <a:ext cx="3657600" cy="2627376"/>
          </a:xfrm>
          <a:prstGeom prst="rect">
            <a:avLst/>
          </a:prstGeom>
        </p:spPr>
      </p:pic>
    </p:spTree>
    <p:extLst>
      <p:ext uri="{BB962C8B-B14F-4D97-AF65-F5344CB8AC3E}">
        <p14:creationId xmlns:p14="http://schemas.microsoft.com/office/powerpoint/2010/main" val="3924572271"/>
      </p:ext>
    </p:extLst>
  </p:cSld>
  <p:clrMapOvr>
    <a:masterClrMapping/>
  </p:clrMapOvr>
  <p:transition spd="slow" advClick="0" advTm="9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1403927" y="362855"/>
            <a:ext cx="9845964" cy="5825509"/>
          </a:xfrm>
        </p:spPr>
        <p:txBody>
          <a:bodyPr>
            <a:noAutofit/>
          </a:bodyPr>
          <a:lstStyle/>
          <a:p>
            <a:pPr marL="0" indent="0" algn="just">
              <a:buNone/>
            </a:pPr>
            <a:r>
              <a:rPr lang="uk-UA" sz="1600" dirty="0" smtClean="0">
                <a:solidFill>
                  <a:schemeClr val="bg1">
                    <a:lumMod val="95000"/>
                    <a:lumOff val="5000"/>
                  </a:schemeClr>
                </a:solidFill>
                <a:latin typeface="Arial" panose="020B0604020202020204" pitchFamily="34" charset="0"/>
                <a:cs typeface="Arial" panose="020B0604020202020204" pitchFamily="34" charset="0"/>
              </a:rPr>
              <a:t>3. </a:t>
            </a:r>
            <a:r>
              <a:rPr lang="uk-UA" sz="1400" dirty="0" smtClean="0">
                <a:solidFill>
                  <a:schemeClr val="bg1">
                    <a:lumMod val="95000"/>
                    <a:lumOff val="5000"/>
                  </a:schemeClr>
                </a:solidFill>
                <a:latin typeface="Arial" panose="020B0604020202020204" pitchFamily="34" charset="0"/>
                <a:cs typeface="Arial" panose="020B0604020202020204" pitchFamily="34" charset="0"/>
              </a:rPr>
              <a:t>Що б не відбувалося – фокусуємось на тому, що дитина (і ми) можемо зробити. Безпорадність, неможливість проконтролювати хоч щось – травматичні.                                                                                                                  </a:t>
            </a:r>
          </a:p>
          <a:p>
            <a:pPr marL="0" indent="0" algn="just">
              <a:buNone/>
            </a:pPr>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    Під час страшних подій та ситуацій ми обіймаємо дитину, підтримуємо, втішаємо – але пропонуємо дію. Обіймаючи дитину, тримаючи її на руках, ми можемо запропонувати: «А можеш потримати пляшку води? А порахуй, скільки кроків до виходу. А візьми за лапку свого ведмедика». І фіксуємо це – відзначаємо, нагадуємо: «Ти впорався. Ти знайшов вихід. Яти зміг. Ти подбав. А пам</a:t>
            </a:r>
            <a:r>
              <a:rPr lang="en-US" sz="1400" dirty="0" smtClean="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ятаєш, як ти впорався?».</a:t>
            </a:r>
          </a:p>
          <a:p>
            <a:pPr marL="0" indent="0" algn="just">
              <a:buNone/>
            </a:pPr>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Це той випадок коли у мовленні особливо важливим є акцент на дієсловах – ми залишаємо за дитиною можливість бути дієвою. «Тобі було дуже сумно, прикро, страшно, але ти вчиняв…».</a:t>
            </a:r>
          </a:p>
          <a:p>
            <a:pPr marL="0" indent="0" algn="just">
              <a:buNone/>
            </a:pPr>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Алгоритм: щоб не відбувалося – ми даємо опору, бачимо, розрізняємо, називаємо, підтримуємо емоції дитини і направляємо її до дій. «Тобі зараз страшно?. Це справді страшно (прикро, сумно). А ти можеш мені допомогти? Взяти мене за руку? Здути з мене ворсинку? Подати води…?</a:t>
            </a:r>
          </a:p>
          <a:p>
            <a:pPr marL="0" indent="0" algn="just">
              <a:buNone/>
            </a:pPr>
            <a:r>
              <a:rPr lang="uk-UA" sz="1400" dirty="0" smtClean="0">
                <a:solidFill>
                  <a:schemeClr val="bg1">
                    <a:lumMod val="95000"/>
                    <a:lumOff val="5000"/>
                  </a:schemeClr>
                </a:solidFill>
                <a:latin typeface="Arial" panose="020B0604020202020204" pitchFamily="34" charset="0"/>
                <a:cs typeface="Arial" panose="020B0604020202020204" pitchFamily="34" charset="0"/>
              </a:rPr>
              <a:t>4. Дитині, навіть малечі, складно весь час бути «об</a:t>
            </a:r>
            <a:r>
              <a:rPr lang="en-US" sz="1400" dirty="0" smtClean="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єктом». Діти пручаються тому, що ми їх переставляємо, перевозимо з місця на місце. Знайома дитина якось сказала рідним: «Я вам не річ, яку можна просто переставляти».</a:t>
            </a:r>
          </a:p>
          <a:p>
            <a:pPr marL="0" indent="0" algn="just">
              <a:buNone/>
            </a:pPr>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Коли ми втрачаємо відчуття контролю, стрес посилюється. Тому важливо намагатись:</a:t>
            </a:r>
          </a:p>
          <a:p>
            <a:pPr marL="0" indent="0" algn="just">
              <a:buNone/>
            </a:pPr>
            <a:r>
              <a:rPr lang="uk-UA" sz="1400" dirty="0" smtClean="0">
                <a:solidFill>
                  <a:schemeClr val="bg1">
                    <a:lumMod val="95000"/>
                    <a:lumOff val="5000"/>
                  </a:schemeClr>
                </a:solidFill>
                <a:latin typeface="Arial" panose="020B0604020202020204" pitchFamily="34" charset="0"/>
                <a:cs typeface="Arial" panose="020B0604020202020204" pitchFamily="34" charset="0"/>
              </a:rPr>
              <a:t>	- попереджати дитину заздалегідь. Зараз особливо важливо давати можливість підготуватися до змін;</a:t>
            </a:r>
          </a:p>
          <a:p>
            <a:pPr marL="0" indent="0" algn="just">
              <a:buNone/>
            </a:pPr>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 зробити дитину суб</a:t>
            </a:r>
            <a:r>
              <a:rPr lang="en-US" sz="1400" dirty="0" smtClean="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єктом, а не об</a:t>
            </a:r>
            <a:r>
              <a:rPr lang="en-US" sz="1400" dirty="0" smtClean="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єктом – залучити до підготовки, планування, збору речей, маршруту, тримання в руці  мапи, спостерігання за дорогою. До чого завгодно, аби дитина могла відчути, що вона може на щось впливати і щось контролювати. </a:t>
            </a:r>
            <a:endParaRPr lang="ru-RU" sz="1400" dirty="0"/>
          </a:p>
        </p:txBody>
      </p:sp>
    </p:spTree>
    <p:extLst>
      <p:ext uri="{BB962C8B-B14F-4D97-AF65-F5344CB8AC3E}">
        <p14:creationId xmlns:p14="http://schemas.microsoft.com/office/powerpoint/2010/main" val="1300676094"/>
      </p:ext>
    </p:extLst>
  </p:cSld>
  <p:clrMapOvr>
    <a:masterClrMapping/>
  </p:clrMapOvr>
  <p:transition spd="slow" advClick="0"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665739" y="286327"/>
            <a:ext cx="10852006" cy="5650016"/>
          </a:xfrm>
        </p:spPr>
        <p:txBody>
          <a:bodyPr>
            <a:noAutofit/>
          </a:bodyPr>
          <a:lstStyle/>
          <a:p>
            <a:pPr marL="0" indent="0" algn="just">
              <a:buNone/>
            </a:pPr>
            <a:r>
              <a:rPr lang="uk-UA" sz="1400" dirty="0" smtClean="0">
                <a:solidFill>
                  <a:schemeClr val="bg1">
                    <a:lumMod val="95000"/>
                    <a:lumOff val="5000"/>
                  </a:schemeClr>
                </a:solidFill>
                <a:latin typeface="Arial" panose="020B0604020202020204" pitchFamily="34" charset="0"/>
                <a:cs typeface="Arial" panose="020B0604020202020204" pitchFamily="34" charset="0"/>
              </a:rPr>
              <a:t>5. Важливо пояснювати дитині, що відбувається з її тілом в момент стресу. Тілесна усвідомленість – це теж внесок у її силу. Розуміти те, що відбувається, вміти собі пояснити – це також взяти під контроль.</a:t>
            </a:r>
          </a:p>
          <a:p>
            <a:pPr marL="0" indent="0" algn="just">
              <a:buNone/>
            </a:pPr>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Коли дитина зможе пояснити собі те, що відбувається, і зрозуміти, що з нею все гаразд, вона зможе «осідлати» стрес. «Ти почув сигнал тривоги, спітнів, твоє серцебиття стало гучним і частим, у тебе стало частим та поверхневим дихання, ти затремтів – це нормально. Так твоє тіло реагує на стрес. Наш страх зараз на варті нашого життя. Ти здоровий. З тобою все правильно і нормально. Твоє тіло дбає про те, щоб ти був у безпеці. Воно дає тобі сили – тікати, допомагати, діяти».</a:t>
            </a:r>
          </a:p>
          <a:p>
            <a:pPr marL="0" indent="0" algn="just">
              <a:buNone/>
            </a:pPr>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І, коли дитина вже у безпеці, нагадуємо: «Ти – у безпеці. Твоє тіло і твій розум впорались. Зроби вдих та довгий видих. Тепер твоє тіло може розслабитися та відновлюватися».</a:t>
            </a:r>
          </a:p>
          <a:p>
            <a:pPr marL="0" indent="0" algn="just">
              <a:buNone/>
            </a:pPr>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Цих навичок тілесної усвідомленості не вистачає також і багатьом дорослим. </a:t>
            </a:r>
          </a:p>
          <a:p>
            <a:pPr marL="0" indent="0" algn="just">
              <a:buNone/>
            </a:pPr>
            <a:r>
              <a:rPr lang="uk-UA" sz="1400" dirty="0" smtClean="0">
                <a:solidFill>
                  <a:schemeClr val="bg1">
                    <a:lumMod val="95000"/>
                    <a:lumOff val="5000"/>
                  </a:schemeClr>
                </a:solidFill>
                <a:latin typeface="Arial" panose="020B0604020202020204" pitchFamily="34" charset="0"/>
                <a:cs typeface="Arial" panose="020B0604020202020204" pitchFamily="34" charset="0"/>
              </a:rPr>
              <a:t>6. Підживлюємо відчуття близькості. Наша лімбічна система великою мірою пов</a:t>
            </a:r>
            <a:r>
              <a:rPr lang="en-US" sz="1400" dirty="0" smtClean="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язана з темою близькості, яка посилює відчуття безпеки. І саме лімбічна система зараз є гіперактивно. Проживаючи стрес і травматичний досвід, ми дуже самотні – і діти, й дорослі. А багато дітей зараз суб</a:t>
            </a:r>
            <a:r>
              <a:rPr lang="en-US" sz="1400" dirty="0" smtClean="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єктивно та об</a:t>
            </a:r>
            <a:r>
              <a:rPr lang="en-US" sz="1400" dirty="0" smtClean="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єктивно самотні: довгий час, починаючи з карантину, вони залишались без друзів, без звичних контактів. Дітям важливі діти. Ми, при всьому нашому величезному бажанні, не зможемо замінити друзів. Але можемо допомогти їм подолати відчуття самотності. Що для цього потрібно:</a:t>
            </a:r>
          </a:p>
          <a:p>
            <a:pPr marL="0" indent="0" algn="just">
              <a:buNone/>
            </a:pPr>
            <a:r>
              <a:rPr lang="uk-UA" sz="1400" dirty="0" smtClean="0">
                <a:solidFill>
                  <a:schemeClr val="bg1">
                    <a:lumMod val="95000"/>
                    <a:lumOff val="5000"/>
                  </a:schemeClr>
                </a:solidFill>
                <a:latin typeface="Arial" panose="020B0604020202020204" pitchFamily="34" charset="0"/>
                <a:cs typeface="Arial" panose="020B0604020202020204" pitchFamily="34" charset="0"/>
              </a:rPr>
              <a:t>	- співчуття, можливість спертися і відпочити у нашій розраді. Наше прийняття, називання, допомога в регулюванні емоцій – вкрай важливі, як і тілесне усвідомлення;</a:t>
            </a:r>
          </a:p>
          <a:p>
            <a:pPr marL="0" indent="0" algn="just">
              <a:buNone/>
            </a:pPr>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 наші «я з тобою», «я люблю тебе» зараз важливі дітям ще більшою мірою. На жаль, вони частіше на нас ображатимуться. І наша особлива уважність до близькості та емоційної  дистанції нині моральна. Саме зараз вимоги до об</a:t>
            </a:r>
            <a:r>
              <a:rPr lang="en-US" sz="1400" dirty="0" smtClean="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єкта уподобання, до близькості зростають. Близькість та надійність – те, що стає у всі часи опорою, яка допомагає нам відновлюватись і йти вперед; </a:t>
            </a:r>
          </a:p>
          <a:p>
            <a:pPr marL="0" indent="0" algn="just">
              <a:buNone/>
            </a:pPr>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 «А як ти відчуваєш, що я люблю тебе, що ти мені важливий?» – можна прямо запитувати про це один в одного. І нагадувати собі про те, що ми любимо і нас люблять;</a:t>
            </a:r>
          </a:p>
          <a:p>
            <a:pPr marL="0" indent="0" algn="just">
              <a:buNone/>
            </a:pPr>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 Сприяти тому, щоб дитина продовжувала або відновлювала контакт з іншими дітьми. Це – внесок у їхні відносини і після війни.</a:t>
            </a:r>
            <a:endParaRPr lang="ru-RU" sz="1400" dirty="0"/>
          </a:p>
        </p:txBody>
      </p:sp>
    </p:spTree>
    <p:extLst>
      <p:ext uri="{BB962C8B-B14F-4D97-AF65-F5344CB8AC3E}">
        <p14:creationId xmlns:p14="http://schemas.microsoft.com/office/powerpoint/2010/main" val="484971225"/>
      </p:ext>
    </p:extLst>
  </p:cSld>
  <p:clrMapOvr>
    <a:masterClrMapping/>
  </p:clrMapOvr>
  <p:transition spd="slow" advClick="0" advTm="18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4975" y="1801091"/>
            <a:ext cx="10685751" cy="3103418"/>
          </a:xfrm>
        </p:spPr>
        <p:txBody>
          <a:bodyPr>
            <a:noAutofit/>
          </a:bodyPr>
          <a:lstStyle/>
          <a:p>
            <a:pPr marL="0" indent="0" algn="just">
              <a:buNone/>
            </a:pPr>
            <a:r>
              <a:rPr lang="uk-UA" sz="1400" dirty="0" smtClean="0">
                <a:solidFill>
                  <a:schemeClr val="bg1">
                    <a:lumMod val="95000"/>
                    <a:lumOff val="5000"/>
                  </a:schemeClr>
                </a:solidFill>
                <a:latin typeface="Arial" panose="020B0604020202020204" pitchFamily="34" charset="0"/>
                <a:cs typeface="Arial" panose="020B0604020202020204" pitchFamily="34" charset="0"/>
              </a:rPr>
              <a:t>7. Уникаємо звинувачень. Дитина, навіть найменша, завжди відчуває відповідальність за те, що відбувається в сім</a:t>
            </a:r>
            <a:r>
              <a:rPr lang="en-US" sz="1400" dirty="0" smtClean="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ї. </a:t>
            </a:r>
          </a:p>
          <a:p>
            <a:pPr marL="0" indent="0" algn="just">
              <a:buNone/>
            </a:pPr>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Дорослі знають про провину того, хто вижив. А у дітей вона ще посилюється цілком природним егоцентричним сприйняттям життя. «Все пов</a:t>
            </a:r>
            <a:r>
              <a:rPr lang="en-US" sz="1400" dirty="0" smtClean="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язане зі мною. Все відбувається для мене та через мене». Будь ласка, пояснюйте їм те, що відбувається. З акцентом на тому, що ми, діти, близькі не винні – винні вороги. І нам важливо не говорити «це все через тебе» або «Я заради тебе, а ти…».</a:t>
            </a:r>
          </a:p>
          <a:p>
            <a:pPr marL="0" indent="0" algn="just">
              <a:buNone/>
            </a:pPr>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наша доросла відповідальність, яку вони часто на себе беруть, стає вагою, яка може бути їм вже не під силу.</a:t>
            </a:r>
          </a:p>
          <a:p>
            <a:pPr marL="0" indent="0" algn="just">
              <a:buNone/>
            </a:pPr>
            <a:r>
              <a:rPr lang="uk-UA" sz="1400" dirty="0" smtClean="0">
                <a:solidFill>
                  <a:schemeClr val="bg1">
                    <a:lumMod val="95000"/>
                    <a:lumOff val="5000"/>
                  </a:schemeClr>
                </a:solidFill>
                <a:latin typeface="Arial" panose="020B0604020202020204" pitchFamily="34" charset="0"/>
                <a:cs typeface="Arial" panose="020B0604020202020204" pitchFamily="34" charset="0"/>
              </a:rPr>
              <a:t>8. Пробуємо нове. Ознака того, що дитина відновлюється, - до неї повертається цікавість, бажання досліджувати. Спробуйте знайти, що можна запропонувати для дослідження у безпечному середовищі. Нове хобі, нові контакти, створення нових страв?</a:t>
            </a:r>
          </a:p>
          <a:p>
            <a:pPr marL="0" indent="0" algn="just">
              <a:buNone/>
            </a:pPr>
            <a:r>
              <a:rPr lang="uk-UA" sz="1400" dirty="0" smtClean="0">
                <a:solidFill>
                  <a:schemeClr val="bg1">
                    <a:lumMod val="95000"/>
                    <a:lumOff val="5000"/>
                  </a:schemeClr>
                </a:solidFill>
                <a:latin typeface="Arial" panose="020B0604020202020204" pitchFamily="34" charset="0"/>
                <a:cs typeface="Arial" panose="020B0604020202020204" pitchFamily="34" charset="0"/>
              </a:rPr>
              <a:t>9. Повертаємо зв</a:t>
            </a:r>
            <a:r>
              <a:rPr lang="en-US" sz="1400" dirty="0" smtClean="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язок між минулим, сьогоденням і майбутнім. Під час стресу ми втрачаємо відчуття хронології. Нам важливо згадувати минуле , продовжувати в сьогоденні те, що було нашими традиціями (прості звички, ритуали), наповнювати доступними діями сьогодення та будувати міст з надій, мрій у майбутнє.</a:t>
            </a:r>
          </a:p>
          <a:p>
            <a:pPr marL="0" indent="0" algn="just">
              <a:buNone/>
            </a:pPr>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Лінія часу не відчутна для дитини, вона у контакті з теперішнім. Але ця зв</a:t>
            </a:r>
            <a:r>
              <a:rPr lang="en-US" sz="1400" dirty="0" smtClean="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язність часів, яку вона більше відчуває, ніж розуміє, дає їй опору. Щоб прокласти місток у майбутнє, можна ставити питання, собі і дитині: «А що ми робитимемо далі?», - і тут йдеться про зовсім маленькі дії (поїмо, почитаємо, зробимо фігурку оригамі, попросимо, подивимось мультфільм, помовчимо). Нам зараз дуже важливі дієслова-події.</a:t>
            </a:r>
          </a:p>
          <a:p>
            <a:pPr marL="0" indent="0" algn="just">
              <a:buNone/>
            </a:pPr>
            <a:r>
              <a:rPr lang="uk-UA" sz="1400" dirty="0" smtClean="0">
                <a:solidFill>
                  <a:schemeClr val="bg1">
                    <a:lumMod val="95000"/>
                    <a:lumOff val="5000"/>
                  </a:schemeClr>
                </a:solidFill>
                <a:latin typeface="Arial" panose="020B0604020202020204" pitchFamily="34" charset="0"/>
                <a:cs typeface="Arial" panose="020B0604020202020204" pitchFamily="34" charset="0"/>
              </a:rPr>
              <a:t>10. Залишаємося дорослими поруч з дітьми. Коли нам погано, дитина це переживає складніше, ніж коли погано їй самій. Будь ласка, дозволяйте собі піклуватись про себе. Просити про допомогу, відчувати близькість. Це – внесок у стійкість дитини. І, звісно, якщо є будь-які гострі стани, з цим мають працювати спеціалісти. </a:t>
            </a:r>
          </a:p>
          <a:p>
            <a:pPr marL="0" indent="0" algn="just">
              <a:buNone/>
            </a:pPr>
            <a:r>
              <a:rPr lang="uk-UA" sz="1400" dirty="0">
                <a:solidFill>
                  <a:schemeClr val="bg1">
                    <a:lumMod val="95000"/>
                    <a:lumOff val="5000"/>
                  </a:schemeClr>
                </a:solidFill>
                <a:latin typeface="Arial" panose="020B0604020202020204" pitchFamily="34" charset="0"/>
                <a:cs typeface="Arial" panose="020B0604020202020204" pitchFamily="34" charset="0"/>
              </a:rPr>
              <a:t>	</a:t>
            </a:r>
            <a:r>
              <a:rPr lang="uk-UA" sz="1400" dirty="0" smtClean="0">
                <a:solidFill>
                  <a:schemeClr val="bg1">
                    <a:lumMod val="95000"/>
                    <a:lumOff val="5000"/>
                  </a:schemeClr>
                </a:solidFill>
                <a:latin typeface="Arial" panose="020B0604020202020204" pitchFamily="34" charset="0"/>
                <a:cs typeface="Arial" panose="020B0604020202020204" pitchFamily="34" charset="0"/>
              </a:rPr>
              <a:t>«Важливо також пам</a:t>
            </a:r>
            <a:r>
              <a:rPr lang="en-US" sz="1400" dirty="0" smtClean="0">
                <a:solidFill>
                  <a:schemeClr val="bg1">
                    <a:lumMod val="95000"/>
                    <a:lumOff val="5000"/>
                  </a:schemeClr>
                </a:solidFill>
                <a:latin typeface="Arial" panose="020B0604020202020204" pitchFamily="34" charset="0"/>
                <a:cs typeface="Arial" panose="020B0604020202020204" pitchFamily="34" charset="0"/>
              </a:rPr>
              <a:t>’</a:t>
            </a:r>
            <a:r>
              <a:rPr lang="uk-UA" sz="1400" dirty="0" smtClean="0">
                <a:solidFill>
                  <a:schemeClr val="bg1">
                    <a:lumMod val="95000"/>
                    <a:lumOff val="5000"/>
                  </a:schemeClr>
                </a:solidFill>
                <a:latin typeface="Arial" panose="020B0604020202020204" pitchFamily="34" charset="0"/>
                <a:cs typeface="Arial" panose="020B0604020202020204" pitchFamily="34" charset="0"/>
              </a:rPr>
              <a:t>ятати, що все це потребує часу – різного для різних дітей. До війни наша донька була дуже сміливою. У спілкуванні та будь-яких проявах. Після того, що їй довелося пережити в ці місяці, вона, як і багато дітей, почала боятися темряви, висоти, не наважувалась спілкуватися з новими людьми. Її повернення до «звичної функціональності» тривала 2 місяці. Згодом вона сама захотіла знову підніматися у височінь у мотузковому парку (мені було страшно на неї дивитись, коли вона проходила рівень для дорослих, але я була за неї і за нас щаслива). І позавчора вона знов почала вітатись і прощатися з новими знайомими і повертається до звичної цікавості. </a:t>
            </a:r>
            <a:endParaRPr lang="ru-RU" sz="1400" dirty="0"/>
          </a:p>
        </p:txBody>
      </p:sp>
    </p:spTree>
    <p:extLst>
      <p:ext uri="{BB962C8B-B14F-4D97-AF65-F5344CB8AC3E}">
        <p14:creationId xmlns:p14="http://schemas.microsoft.com/office/powerpoint/2010/main" val="4292761181"/>
      </p:ext>
    </p:extLst>
  </p:cSld>
  <p:clrMapOvr>
    <a:masterClrMapping/>
  </p:clrMapOvr>
  <mc:AlternateContent xmlns:mc="http://schemas.openxmlformats.org/markup-compatibility/2006" xmlns:p14="http://schemas.microsoft.com/office/powerpoint/2010/main">
    <mc:Choice Requires="p14">
      <p:transition spd="slow" p14:dur="4000" advClick="0" advTm="9000"/>
    </mc:Choice>
    <mc:Fallback xmlns="">
      <p:transition spd="slow" advClick="0" advTm="9000"/>
    </mc:Fallback>
  </mc:AlternateContent>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TM02900771[[fn=Сектор]]</Template>
  <TotalTime>1015</TotalTime>
  <Words>310</Words>
  <Application>Microsoft Office PowerPoint</Application>
  <PresentationFormat>Широкоэкранный</PresentationFormat>
  <Paragraphs>34</Paragraphs>
  <Slides>5</Slides>
  <Notes>0</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Century Gothic</vt:lpstr>
      <vt:lpstr>Wingdings 3</vt:lpstr>
      <vt:lpstr>Сектор</vt:lpstr>
      <vt:lpstr>Поради батькам  «Як додати сил дитині у посттравматичному зростанні: 10 практичних порад» За матеріалами Світлани Ройз </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Як додати сил дитині у посттравматичному зростанні: 10 практичних порад За матеріалами Світлани Ройз</dc:title>
  <dc:creator>Admin</dc:creator>
  <cp:lastModifiedBy>Admin</cp:lastModifiedBy>
  <cp:revision>49</cp:revision>
  <dcterms:created xsi:type="dcterms:W3CDTF">2023-11-02T07:38:11Z</dcterms:created>
  <dcterms:modified xsi:type="dcterms:W3CDTF">2023-12-25T08:26:14Z</dcterms:modified>
</cp:coreProperties>
</file>