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63" r:id="rId3"/>
    <p:sldId id="268" r:id="rId4"/>
    <p:sldId id="267" r:id="rId5"/>
    <p:sldId id="262" r:id="rId6"/>
    <p:sldId id="264" r:id="rId7"/>
    <p:sldId id="269" r:id="rId8"/>
    <p:sldId id="270" r:id="rId9"/>
    <p:sldId id="271" r:id="rId10"/>
    <p:sldId id="273" r:id="rId11"/>
    <p:sldId id="279" r:id="rId12"/>
    <p:sldId id="276" r:id="rId13"/>
    <p:sldId id="265" r:id="rId14"/>
    <p:sldId id="280" r:id="rId15"/>
    <p:sldId id="275"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FF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42" autoAdjust="0"/>
    <p:restoredTop sz="94660"/>
  </p:normalViewPr>
  <p:slideViewPr>
    <p:cSldViewPr snapToGrid="0">
      <p:cViewPr varScale="1">
        <p:scale>
          <a:sx n="107" d="100"/>
          <a:sy n="107" d="100"/>
        </p:scale>
        <p:origin x="-132" y="-90"/>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CB571D-DC45-46F0-A7DF-40FAC669A4CD}" type="datetimeFigureOut">
              <a:rPr lang="ru-RU"/>
              <a:pPr>
                <a:defRPr/>
              </a:pPr>
              <a:t>24.09.2019</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7C05022-0E9A-4BAB-A093-34D313491FF2}" type="slidenum">
              <a:rPr lang="ru-RU"/>
              <a:pPr>
                <a:defRPr/>
              </a:pPr>
              <a:t>‹#›</a:t>
            </a:fld>
            <a:endParaRPr lang="ru-RU" dirty="0"/>
          </a:p>
        </p:txBody>
      </p:sp>
    </p:spTree>
    <p:extLst>
      <p:ext uri="{BB962C8B-B14F-4D97-AF65-F5344CB8AC3E}">
        <p14:creationId xmlns:p14="http://schemas.microsoft.com/office/powerpoint/2010/main" val="39019316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3F4803E-649E-4107-9360-2A7D6FEDBC73}" type="datetimeFigureOut">
              <a:rPr lang="ru-RU"/>
              <a:pPr>
                <a:defRPr/>
              </a:pPr>
              <a:t>24.09.2019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F3AB5E3-972B-46D4-9542-6FF5E3688C11}"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2604FA4-9378-4D78-820A-151F0CCA0831}" type="datetimeFigureOut">
              <a:rPr lang="ru-RU"/>
              <a:pPr>
                <a:defRPr/>
              </a:pPr>
              <a:t>24.09.2019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403FC1-27B2-45FA-A38D-060B2CF7888F}"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2269F42-127D-4845-AE67-B469570F623E}" type="datetimeFigureOut">
              <a:rPr lang="ru-RU"/>
              <a:pPr>
                <a:defRPr/>
              </a:pPr>
              <a:t>24.09.2019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2E82EA-DD88-47C6-A209-9DCC8E17B695}"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DDC67B8-65CC-49DB-80A3-5CDFB2AB9177}" type="datetimeFigureOut">
              <a:rPr lang="ru-RU"/>
              <a:pPr>
                <a:defRPr/>
              </a:pPr>
              <a:t>24.09.2019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633FD0B-2C44-44C5-83B4-A264E96A2326}"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E4A4A0D-8C4E-4FF8-8A30-7D412EA85794}" type="datetimeFigureOut">
              <a:rPr lang="ru-RU"/>
              <a:pPr>
                <a:defRPr/>
              </a:pPr>
              <a:t>24.09.2019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8CAD85-2543-43C2-8012-D1BFA6FC1CA5}"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3D56D63-7016-402F-B469-010250591BC7}" type="datetimeFigureOut">
              <a:rPr lang="ru-RU"/>
              <a:pPr>
                <a:defRPr/>
              </a:pPr>
              <a:t>24.09.2019</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A543C9F-E385-457F-BD85-628F70F9E7AD}"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083EA46-3DB7-47FD-AA4D-BEECF888235D}" type="datetimeFigureOut">
              <a:rPr lang="ru-RU"/>
              <a:pPr>
                <a:defRPr/>
              </a:pPr>
              <a:t>24.09.2019</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0125E3B-27FD-4701-B851-CD017901C0C0}"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350BC2B-5A0F-42E6-8F26-F0E6E1A5F518}" type="datetimeFigureOut">
              <a:rPr lang="ru-RU"/>
              <a:pPr>
                <a:defRPr/>
              </a:pPr>
              <a:t>24.09.2019</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5ABEB8C-3D65-4F80-9F73-04D63B393FAC}"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DF42513-F227-47E6-9806-819BA03EA665}" type="datetimeFigureOut">
              <a:rPr lang="ru-RU"/>
              <a:pPr>
                <a:defRPr/>
              </a:pPr>
              <a:t>24.09.2019</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BAFF3D7-7EAA-4AD8-9B4C-D67A9E72C25F}"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B19CD43-F185-4563-84F6-D32B2166B70D}" type="datetimeFigureOut">
              <a:rPr lang="ru-RU"/>
              <a:pPr>
                <a:defRPr/>
              </a:pPr>
              <a:t>24.09.2019</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456F961-48E1-484C-8D99-D056FE511CED}"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ru-RU" noProof="0" dirty="0"/>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E3C8581-18F8-4F35-995D-695B6EF7563F}" type="datetimeFigureOut">
              <a:rPr lang="ru-RU"/>
              <a:pPr>
                <a:defRPr/>
              </a:pPr>
              <a:t>24.09.2019</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76FAFB-459E-40D0-AC1C-E411000EBD99}"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1026" name="Рисунок 6"/>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255588" y="889000"/>
            <a:ext cx="8647112" cy="1128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255588" y="2246313"/>
            <a:ext cx="8647112" cy="389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fld id="{BDA4E320-58DB-453A-ACF5-8838A7B75BD0}" type="datetimeFigureOut">
              <a:rPr lang="ru-RU"/>
              <a:pPr>
                <a:defRPr/>
              </a:pPr>
              <a:t>24.09.2019</a:t>
            </a:fld>
            <a:endParaRPr lang="ru-RU" dirty="0"/>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defRPr>
            </a:lvl1pPr>
          </a:lstStyle>
          <a:p>
            <a:pPr>
              <a:defRPr/>
            </a:pPr>
            <a:fld id="{504D8DCA-2187-4C2E-8FFC-C7AA83C2D438}" type="slidenum">
              <a:rPr lang="ru-RU"/>
              <a:pPr>
                <a:defRPr/>
              </a:pPr>
              <a:t>‹#›</a:t>
            </a:fld>
            <a:endParaRPr lang="ru-RU" dirty="0"/>
          </a:p>
        </p:txBody>
      </p:sp>
      <p:sp>
        <p:nvSpPr>
          <p:cNvPr id="8" name="Прямоугольник 7"/>
          <p:cNvSpPr/>
          <p:nvPr userDrawn="1"/>
        </p:nvSpPr>
        <p:spPr>
          <a:xfrm>
            <a:off x="255588" y="2595563"/>
            <a:ext cx="8647112" cy="402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a:defRPr>
      </a:lvl2pPr>
      <a:lvl3pPr algn="l" defTabSz="685800" rtl="0" eaLnBrk="0" fontAlgn="base" hangingPunct="0">
        <a:lnSpc>
          <a:spcPct val="90000"/>
        </a:lnSpc>
        <a:spcBef>
          <a:spcPct val="0"/>
        </a:spcBef>
        <a:spcAft>
          <a:spcPct val="0"/>
        </a:spcAft>
        <a:defRPr sz="3300">
          <a:solidFill>
            <a:schemeClr val="tx1"/>
          </a:solidFill>
          <a:latin typeface="Calibri Light"/>
        </a:defRPr>
      </a:lvl3pPr>
      <a:lvl4pPr algn="l" defTabSz="685800" rtl="0" eaLnBrk="0" fontAlgn="base" hangingPunct="0">
        <a:lnSpc>
          <a:spcPct val="90000"/>
        </a:lnSpc>
        <a:spcBef>
          <a:spcPct val="0"/>
        </a:spcBef>
        <a:spcAft>
          <a:spcPct val="0"/>
        </a:spcAft>
        <a:defRPr sz="3300">
          <a:solidFill>
            <a:schemeClr val="tx1"/>
          </a:solidFill>
          <a:latin typeface="Calibri Light"/>
        </a:defRPr>
      </a:lvl4pPr>
      <a:lvl5pPr algn="l" defTabSz="685800" rtl="0" eaLnBrk="0" fontAlgn="base" hangingPunct="0">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14338"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2447315" y="2208267"/>
            <a:ext cx="4202723" cy="3245306"/>
          </a:xfrm>
        </p:spPr>
        <p:txBody>
          <a:bodyPr rtlCol="0">
            <a:noAutofit/>
          </a:bodyPr>
          <a:lstStyle/>
          <a:p>
            <a:pPr eaLnBrk="1" fontAlgn="auto" hangingPunct="1">
              <a:spcAft>
                <a:spcPts val="0"/>
              </a:spcAft>
              <a:defRPr/>
            </a:pPr>
            <a:r>
              <a:rPr lang="uk-U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 Antiqua" pitchFamily="18" charset="0"/>
              </a:rPr>
              <a:t>«Профілактика жорстокого поводження з дітьми в сім</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 Antiqua" pitchFamily="18" charset="0"/>
              </a:rPr>
              <a:t>’</a:t>
            </a:r>
            <a:r>
              <a:rPr lang="uk-U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 Antiqua" pitchFamily="18" charset="0"/>
              </a:rPr>
              <a:t>ї»</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 Antiqua" pitchFamily="18" charset="0"/>
            </a:endParaRPr>
          </a:p>
        </p:txBody>
      </p:sp>
      <p:sp>
        <p:nvSpPr>
          <p:cNvPr id="14340" name="Подзаголовок 2"/>
          <p:cNvSpPr>
            <a:spLocks noGrp="1"/>
          </p:cNvSpPr>
          <p:nvPr>
            <p:ph type="subTitle" idx="1"/>
          </p:nvPr>
        </p:nvSpPr>
        <p:spPr>
          <a:xfrm rot="10800000" flipV="1">
            <a:off x="2411413" y="5170488"/>
            <a:ext cx="6732587" cy="1485900"/>
          </a:xfrm>
        </p:spPr>
        <p:txBody>
          <a:bodyPr/>
          <a:lstStyle/>
          <a:p>
            <a:pPr algn="r" eaLnBrk="1" hangingPunct="1"/>
            <a:endParaRPr lang="ru-RU" b="1" smtClean="0">
              <a:solidFill>
                <a:schemeClr val="hlink"/>
              </a:solidFill>
              <a:effectLst>
                <a:outerShdw blurRad="38100" dist="38100" dir="2700000" algn="tl">
                  <a:srgbClr val="C0C0C0"/>
                </a:outerShdw>
              </a:effectLst>
              <a:latin typeface="Book Antiqua" pitchFamily="18" charset="0"/>
            </a:endParaRPr>
          </a:p>
          <a:p>
            <a:pPr algn="r" eaLnBrk="1" hangingPunct="1"/>
            <a:r>
              <a:rPr lang="ru-RU" b="1" smtClean="0">
                <a:solidFill>
                  <a:schemeClr val="hlink"/>
                </a:solidFill>
                <a:effectLst>
                  <a:outerShdw blurRad="38100" dist="38100" dir="2700000" algn="tl">
                    <a:srgbClr val="C0C0C0"/>
                  </a:outerShdw>
                </a:effectLst>
                <a:latin typeface="Book Antiqua" pitchFamily="18" charset="0"/>
              </a:rPr>
              <a:t>Підготувала практичний психолог   ЗДО № 447 </a:t>
            </a:r>
          </a:p>
          <a:p>
            <a:pPr algn="r" eaLnBrk="1" hangingPunct="1"/>
            <a:endParaRPr lang="ru-RU" b="1" smtClean="0">
              <a:solidFill>
                <a:schemeClr val="hlink"/>
              </a:solidFill>
              <a:effectLst>
                <a:outerShdw blurRad="38100" dist="38100" dir="2700000" algn="tl">
                  <a:srgbClr val="C0C0C0"/>
                </a:outerShdw>
              </a:effectLst>
              <a:latin typeface="Book Antiqua" pitchFamily="18" charset="0"/>
            </a:endParaRPr>
          </a:p>
          <a:p>
            <a:pPr algn="r" eaLnBrk="1" hangingPunct="1"/>
            <a:r>
              <a:rPr lang="ru-RU" b="1" smtClean="0">
                <a:solidFill>
                  <a:schemeClr val="hlink"/>
                </a:solidFill>
                <a:effectLst>
                  <a:outerShdw blurRad="38100" dist="38100" dir="2700000" algn="tl">
                    <a:srgbClr val="C0C0C0"/>
                  </a:outerShdw>
                </a:effectLst>
                <a:latin typeface="Book Antiqua" pitchFamily="18" charset="0"/>
              </a:rPr>
              <a:t>Ульянченко Оксана Олександрівна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931863"/>
            <a:ext cx="8493125" cy="5176837"/>
          </a:xfrm>
        </p:spPr>
        <p:txBody>
          <a:bodyPr rtlCol="0">
            <a:normAutofit fontScale="90000"/>
          </a:bodyPr>
          <a:lstStyle/>
          <a:p>
            <a:pPr eaLnBrk="1" fontAlgn="auto" hangingPunct="1">
              <a:lnSpc>
                <a:spcPct val="100000"/>
              </a:lnSpc>
              <a:spcAft>
                <a:spcPts val="0"/>
              </a:spcAft>
              <a:defRPr/>
            </a:pPr>
            <a:r>
              <a:rPr lang="uk-UA" sz="2800" dirty="0" smtClean="0"/>
              <a:t/>
            </a:r>
            <a:br>
              <a:rPr lang="uk-UA" sz="2800" dirty="0" smtClean="0"/>
            </a:br>
            <a:r>
              <a:rPr lang="uk-UA" sz="2800" dirty="0" smtClean="0"/>
              <a:t>Причини виникнення насилля:</a:t>
            </a:r>
            <a:br>
              <a:rPr lang="uk-UA" sz="2800" dirty="0" smtClean="0"/>
            </a:br>
            <a:r>
              <a:rPr lang="uk-UA" dirty="0"/>
              <a:t> </a:t>
            </a:r>
            <a:r>
              <a:rPr lang="uk-UA" dirty="0" smtClean="0"/>
              <a:t>     </a:t>
            </a:r>
            <a:r>
              <a:rPr lang="uk-UA" sz="1600" dirty="0" smtClean="0"/>
              <a:t>Матеріальні труднощі;</a:t>
            </a:r>
            <a:br>
              <a:rPr lang="uk-UA" sz="1600" dirty="0" smtClean="0"/>
            </a:br>
            <a:r>
              <a:rPr lang="uk-UA" sz="1600" dirty="0" smtClean="0"/>
              <a:t/>
            </a:r>
            <a:br>
              <a:rPr lang="uk-UA" sz="1600" dirty="0" smtClean="0"/>
            </a:br>
            <a:r>
              <a:rPr lang="uk-UA" sz="1600" dirty="0" smtClean="0"/>
              <a:t>              Наявність в </a:t>
            </a:r>
            <a:r>
              <a:rPr lang="uk-UA" sz="1600" dirty="0"/>
              <a:t>сім</a:t>
            </a:r>
            <a:r>
              <a:rPr lang="en-US" sz="1600" dirty="0"/>
              <a:t>’</a:t>
            </a:r>
            <a:r>
              <a:rPr lang="uk-UA" sz="1600" dirty="0" smtClean="0"/>
              <a:t>ї безробітного;</a:t>
            </a:r>
            <a:br>
              <a:rPr lang="uk-UA" sz="1600" dirty="0" smtClean="0"/>
            </a:br>
            <a:r>
              <a:rPr lang="uk-UA" sz="1600" dirty="0" smtClean="0"/>
              <a:t/>
            </a:r>
            <a:br>
              <a:rPr lang="uk-UA" sz="1600" dirty="0" smtClean="0"/>
            </a:br>
            <a:r>
              <a:rPr lang="uk-UA" sz="1600" dirty="0" smtClean="0"/>
              <a:t>              Невирішена житлова проблема;</a:t>
            </a:r>
            <a:br>
              <a:rPr lang="uk-UA" sz="1600" dirty="0" smtClean="0"/>
            </a:br>
            <a:r>
              <a:rPr lang="uk-UA" sz="1600" dirty="0" smtClean="0"/>
              <a:t/>
            </a:r>
            <a:br>
              <a:rPr lang="uk-UA" sz="1600" dirty="0" smtClean="0"/>
            </a:br>
            <a:r>
              <a:rPr lang="uk-UA" sz="1600" dirty="0"/>
              <a:t>	</a:t>
            </a:r>
            <a:r>
              <a:rPr lang="uk-UA" sz="1600" dirty="0" smtClean="0"/>
              <a:t>Алкоголізм та пияцтво серед членів </a:t>
            </a:r>
            <a:r>
              <a:rPr lang="uk-UA" sz="1600" dirty="0"/>
              <a:t>сім</a:t>
            </a:r>
            <a:r>
              <a:rPr lang="en-US" sz="1600" dirty="0"/>
              <a:t>’</a:t>
            </a:r>
            <a:r>
              <a:rPr lang="uk-UA" sz="1600" dirty="0" smtClean="0"/>
              <a:t>ї;</a:t>
            </a:r>
            <a:br>
              <a:rPr lang="uk-UA" sz="1600" dirty="0" smtClean="0"/>
            </a:br>
            <a:r>
              <a:rPr lang="uk-UA" sz="1600" dirty="0" smtClean="0"/>
              <a:t/>
            </a:r>
            <a:br>
              <a:rPr lang="uk-UA" sz="1600" dirty="0" smtClean="0"/>
            </a:br>
            <a:r>
              <a:rPr lang="uk-UA" sz="1600" dirty="0"/>
              <a:t>	</a:t>
            </a:r>
            <a:r>
              <a:rPr lang="uk-UA" sz="1600" dirty="0" smtClean="0"/>
              <a:t>Наявність наркоманів в </a:t>
            </a:r>
            <a:r>
              <a:rPr lang="uk-UA" sz="1600" dirty="0"/>
              <a:t>сім</a:t>
            </a:r>
            <a:r>
              <a:rPr lang="en-US" sz="1600" dirty="0"/>
              <a:t>’</a:t>
            </a:r>
            <a:r>
              <a:rPr lang="uk-UA" sz="1600" dirty="0" smtClean="0"/>
              <a:t>ї;</a:t>
            </a:r>
            <a:br>
              <a:rPr lang="uk-UA" sz="1600" dirty="0" smtClean="0"/>
            </a:br>
            <a:r>
              <a:rPr lang="uk-UA" sz="1600" dirty="0" smtClean="0"/>
              <a:t/>
            </a:r>
            <a:br>
              <a:rPr lang="uk-UA" sz="1600" dirty="0" smtClean="0"/>
            </a:br>
            <a:r>
              <a:rPr lang="uk-UA" sz="1600" dirty="0"/>
              <a:t>	</a:t>
            </a:r>
            <a:r>
              <a:rPr lang="uk-UA" sz="1600" dirty="0" smtClean="0"/>
              <a:t>Неповна </a:t>
            </a:r>
            <a:r>
              <a:rPr lang="uk-UA" sz="1600" dirty="0"/>
              <a:t>сім</a:t>
            </a:r>
            <a:r>
              <a:rPr lang="en-US" sz="1600" dirty="0" smtClean="0"/>
              <a:t>’</a:t>
            </a:r>
            <a:r>
              <a:rPr lang="uk-UA" sz="1600" dirty="0" smtClean="0"/>
              <a:t>я;</a:t>
            </a:r>
            <a:br>
              <a:rPr lang="uk-UA" sz="1600" dirty="0" smtClean="0"/>
            </a:br>
            <a:r>
              <a:rPr lang="uk-UA" sz="1600" dirty="0" smtClean="0"/>
              <a:t/>
            </a:r>
            <a:br>
              <a:rPr lang="uk-UA" sz="1600" dirty="0" smtClean="0"/>
            </a:br>
            <a:r>
              <a:rPr lang="uk-UA" sz="1600" dirty="0"/>
              <a:t>	</a:t>
            </a:r>
            <a:r>
              <a:rPr lang="uk-UA" sz="1600" dirty="0" smtClean="0"/>
              <a:t>Вітчим чи мачуха </a:t>
            </a:r>
            <a:r>
              <a:rPr lang="uk-UA" sz="1600" dirty="0"/>
              <a:t>в сім</a:t>
            </a:r>
            <a:r>
              <a:rPr lang="en-US" sz="1600" dirty="0"/>
              <a:t>’</a:t>
            </a:r>
            <a:r>
              <a:rPr lang="uk-UA" sz="1600" dirty="0"/>
              <a:t>ї</a:t>
            </a:r>
            <a:r>
              <a:rPr lang="uk-UA" sz="1600" dirty="0" smtClean="0"/>
              <a:t>;</a:t>
            </a:r>
            <a:br>
              <a:rPr lang="uk-UA" sz="1600" dirty="0" smtClean="0"/>
            </a:br>
            <a:r>
              <a:rPr lang="uk-UA" sz="1600" dirty="0" smtClean="0"/>
              <a:t/>
            </a:r>
            <a:br>
              <a:rPr lang="uk-UA" sz="1600" dirty="0" smtClean="0"/>
            </a:br>
            <a:r>
              <a:rPr lang="uk-UA" sz="1600" dirty="0"/>
              <a:t>	</a:t>
            </a:r>
            <a:r>
              <a:rPr lang="uk-UA" sz="1600" dirty="0" smtClean="0"/>
              <a:t>Дитина-інвалід або проблеми зі здоров</a:t>
            </a:r>
            <a:r>
              <a:rPr lang="en-US" sz="1600" dirty="0" smtClean="0"/>
              <a:t>’</a:t>
            </a:r>
            <a:r>
              <a:rPr lang="uk-UA" sz="1600" dirty="0" smtClean="0"/>
              <a:t>ям;</a:t>
            </a:r>
            <a:br>
              <a:rPr lang="uk-UA" sz="1600" dirty="0" smtClean="0"/>
            </a:br>
            <a:r>
              <a:rPr lang="uk-UA" sz="1600" dirty="0" smtClean="0"/>
              <a:t/>
            </a:r>
            <a:br>
              <a:rPr lang="uk-UA" sz="1600" dirty="0" smtClean="0"/>
            </a:br>
            <a:r>
              <a:rPr lang="uk-UA" sz="1600" dirty="0"/>
              <a:t>	</a:t>
            </a:r>
            <a:r>
              <a:rPr lang="uk-UA" sz="1600" dirty="0" smtClean="0"/>
              <a:t>Небажана дитина;</a:t>
            </a:r>
            <a:br>
              <a:rPr lang="uk-UA" sz="1600" dirty="0" smtClean="0"/>
            </a:br>
            <a:r>
              <a:rPr lang="uk-UA" sz="1600" dirty="0" smtClean="0"/>
              <a:t/>
            </a:r>
            <a:br>
              <a:rPr lang="uk-UA" sz="1600" dirty="0" smtClean="0"/>
            </a:br>
            <a:r>
              <a:rPr lang="uk-UA" sz="1600" dirty="0"/>
              <a:t>	</a:t>
            </a:r>
            <a:r>
              <a:rPr lang="uk-UA" sz="1600" dirty="0" smtClean="0"/>
              <a:t>Сімейні конфлікти;</a:t>
            </a:r>
            <a:br>
              <a:rPr lang="uk-UA" sz="1600" dirty="0" smtClean="0"/>
            </a:br>
            <a:r>
              <a:rPr lang="uk-UA" sz="1600" dirty="0" smtClean="0"/>
              <a:t/>
            </a:r>
            <a:br>
              <a:rPr lang="uk-UA" sz="1600" dirty="0" smtClean="0"/>
            </a:br>
            <a:r>
              <a:rPr lang="uk-UA" sz="1600" dirty="0"/>
              <a:t>	</a:t>
            </a:r>
            <a:r>
              <a:rPr lang="uk-UA" sz="1600" dirty="0" smtClean="0"/>
              <a:t>Культ жорстокості, пропагований в суспільстві.</a:t>
            </a:r>
            <a:r>
              <a:rPr lang="uk-UA" sz="1600" dirty="0"/>
              <a:t/>
            </a:r>
            <a:br>
              <a:rPr lang="uk-UA" sz="1600" dirty="0"/>
            </a:br>
            <a:r>
              <a:rPr lang="uk-UA" sz="2000" dirty="0" smtClean="0"/>
              <a:t/>
            </a:r>
            <a:br>
              <a:rPr lang="uk-UA" sz="2000" dirty="0" smtClean="0"/>
            </a:br>
            <a:endParaRPr lang="ru-RU" sz="2000" dirty="0"/>
          </a:p>
        </p:txBody>
      </p:sp>
      <p:pic>
        <p:nvPicPr>
          <p:cNvPr id="23554" name="Объект 3"/>
          <p:cNvPicPr>
            <a:picLocks noGrp="1"/>
          </p:cNvPicPr>
          <p:nvPr>
            <p:ph idx="1"/>
          </p:nvPr>
        </p:nvPicPr>
        <p:blipFill>
          <a:blip r:embed="rId2"/>
          <a:srcRect l="76202" t="18182" r="4279" b="17273"/>
          <a:stretch>
            <a:fillRect/>
          </a:stretch>
        </p:blipFill>
        <p:spPr>
          <a:xfrm>
            <a:off x="715963" y="2771775"/>
            <a:ext cx="241300" cy="255588"/>
          </a:xfrm>
        </p:spPr>
      </p:pic>
      <p:pic>
        <p:nvPicPr>
          <p:cNvPr id="23555" name="Объект 3"/>
          <p:cNvPicPr>
            <a:picLocks/>
          </p:cNvPicPr>
          <p:nvPr/>
        </p:nvPicPr>
        <p:blipFill>
          <a:blip r:embed="rId2"/>
          <a:srcRect l="76202" t="18182" r="4279" b="17273"/>
          <a:stretch>
            <a:fillRect/>
          </a:stretch>
        </p:blipFill>
        <p:spPr bwMode="auto">
          <a:xfrm>
            <a:off x="719138" y="4051300"/>
            <a:ext cx="242887" cy="255588"/>
          </a:xfrm>
          <a:prstGeom prst="rect">
            <a:avLst/>
          </a:prstGeom>
          <a:noFill/>
          <a:ln w="9525">
            <a:noFill/>
            <a:miter lim="800000"/>
            <a:headEnd/>
            <a:tailEnd/>
          </a:ln>
        </p:spPr>
      </p:pic>
      <p:pic>
        <p:nvPicPr>
          <p:cNvPr id="23556" name="Объект 3"/>
          <p:cNvPicPr>
            <a:picLocks/>
          </p:cNvPicPr>
          <p:nvPr/>
        </p:nvPicPr>
        <p:blipFill>
          <a:blip r:embed="rId2"/>
          <a:srcRect l="76202" t="18182" r="4279" b="17273"/>
          <a:stretch>
            <a:fillRect/>
          </a:stretch>
        </p:blipFill>
        <p:spPr bwMode="auto">
          <a:xfrm>
            <a:off x="669925" y="1485900"/>
            <a:ext cx="241300" cy="255588"/>
          </a:xfrm>
          <a:prstGeom prst="rect">
            <a:avLst/>
          </a:prstGeom>
          <a:noFill/>
          <a:ln w="9525">
            <a:noFill/>
            <a:miter lim="800000"/>
            <a:headEnd/>
            <a:tailEnd/>
          </a:ln>
        </p:spPr>
      </p:pic>
      <p:pic>
        <p:nvPicPr>
          <p:cNvPr id="23557" name="Объект 3"/>
          <p:cNvPicPr>
            <a:picLocks/>
          </p:cNvPicPr>
          <p:nvPr/>
        </p:nvPicPr>
        <p:blipFill>
          <a:blip r:embed="rId2"/>
          <a:srcRect l="76202" t="18182" r="4279" b="17273"/>
          <a:stretch>
            <a:fillRect/>
          </a:stretch>
        </p:blipFill>
        <p:spPr bwMode="auto">
          <a:xfrm>
            <a:off x="712788" y="4908550"/>
            <a:ext cx="242887" cy="255588"/>
          </a:xfrm>
          <a:prstGeom prst="rect">
            <a:avLst/>
          </a:prstGeom>
          <a:noFill/>
          <a:ln w="9525">
            <a:noFill/>
            <a:miter lim="800000"/>
            <a:headEnd/>
            <a:tailEnd/>
          </a:ln>
        </p:spPr>
      </p:pic>
      <p:pic>
        <p:nvPicPr>
          <p:cNvPr id="23558" name="Объект 3"/>
          <p:cNvPicPr>
            <a:picLocks/>
          </p:cNvPicPr>
          <p:nvPr/>
        </p:nvPicPr>
        <p:blipFill>
          <a:blip r:embed="rId2"/>
          <a:srcRect l="76202" t="18182" r="4279" b="17273"/>
          <a:stretch>
            <a:fillRect/>
          </a:stretch>
        </p:blipFill>
        <p:spPr bwMode="auto">
          <a:xfrm>
            <a:off x="712788" y="4457700"/>
            <a:ext cx="241300" cy="255588"/>
          </a:xfrm>
          <a:prstGeom prst="rect">
            <a:avLst/>
          </a:prstGeom>
          <a:noFill/>
          <a:ln w="9525">
            <a:noFill/>
            <a:miter lim="800000"/>
            <a:headEnd/>
            <a:tailEnd/>
          </a:ln>
        </p:spPr>
      </p:pic>
      <p:pic>
        <p:nvPicPr>
          <p:cNvPr id="23559" name="Объект 3"/>
          <p:cNvPicPr>
            <a:picLocks/>
          </p:cNvPicPr>
          <p:nvPr/>
        </p:nvPicPr>
        <p:blipFill>
          <a:blip r:embed="rId2"/>
          <a:srcRect l="76202" t="18182" r="4279" b="17273"/>
          <a:stretch>
            <a:fillRect/>
          </a:stretch>
        </p:blipFill>
        <p:spPr bwMode="auto">
          <a:xfrm>
            <a:off x="688975" y="1900238"/>
            <a:ext cx="241300" cy="255587"/>
          </a:xfrm>
          <a:prstGeom prst="rect">
            <a:avLst/>
          </a:prstGeom>
          <a:noFill/>
          <a:ln w="9525">
            <a:noFill/>
            <a:miter lim="800000"/>
            <a:headEnd/>
            <a:tailEnd/>
          </a:ln>
        </p:spPr>
      </p:pic>
      <p:pic>
        <p:nvPicPr>
          <p:cNvPr id="23560" name="Объект 3"/>
          <p:cNvPicPr>
            <a:picLocks/>
          </p:cNvPicPr>
          <p:nvPr/>
        </p:nvPicPr>
        <p:blipFill>
          <a:blip r:embed="rId2"/>
          <a:srcRect l="76202" t="18182" r="4279" b="17273"/>
          <a:stretch>
            <a:fillRect/>
          </a:stretch>
        </p:blipFill>
        <p:spPr bwMode="auto">
          <a:xfrm>
            <a:off x="715963" y="3178175"/>
            <a:ext cx="241300" cy="255588"/>
          </a:xfrm>
          <a:prstGeom prst="rect">
            <a:avLst/>
          </a:prstGeom>
          <a:noFill/>
          <a:ln w="9525">
            <a:noFill/>
            <a:miter lim="800000"/>
            <a:headEnd/>
            <a:tailEnd/>
          </a:ln>
        </p:spPr>
      </p:pic>
      <p:pic>
        <p:nvPicPr>
          <p:cNvPr id="23561" name="Объект 3"/>
          <p:cNvPicPr>
            <a:picLocks/>
          </p:cNvPicPr>
          <p:nvPr/>
        </p:nvPicPr>
        <p:blipFill>
          <a:blip r:embed="rId2"/>
          <a:srcRect l="76202" t="18182" r="4279" b="17273"/>
          <a:stretch>
            <a:fillRect/>
          </a:stretch>
        </p:blipFill>
        <p:spPr bwMode="auto">
          <a:xfrm>
            <a:off x="719138" y="5280025"/>
            <a:ext cx="242887" cy="255588"/>
          </a:xfrm>
          <a:prstGeom prst="rect">
            <a:avLst/>
          </a:prstGeom>
          <a:noFill/>
          <a:ln w="9525">
            <a:noFill/>
            <a:miter lim="800000"/>
            <a:headEnd/>
            <a:tailEnd/>
          </a:ln>
        </p:spPr>
      </p:pic>
      <p:pic>
        <p:nvPicPr>
          <p:cNvPr id="23562" name="Объект 3"/>
          <p:cNvPicPr>
            <a:picLocks/>
          </p:cNvPicPr>
          <p:nvPr/>
        </p:nvPicPr>
        <p:blipFill>
          <a:blip r:embed="rId2"/>
          <a:srcRect l="76202" t="18182" r="4279" b="17273"/>
          <a:stretch>
            <a:fillRect/>
          </a:stretch>
        </p:blipFill>
        <p:spPr bwMode="auto">
          <a:xfrm>
            <a:off x="719138" y="5770563"/>
            <a:ext cx="242887" cy="255587"/>
          </a:xfrm>
          <a:prstGeom prst="rect">
            <a:avLst/>
          </a:prstGeom>
          <a:noFill/>
          <a:ln w="9525">
            <a:noFill/>
            <a:miter lim="800000"/>
            <a:headEnd/>
            <a:tailEnd/>
          </a:ln>
        </p:spPr>
      </p:pic>
      <p:pic>
        <p:nvPicPr>
          <p:cNvPr id="23563" name="Объект 3"/>
          <p:cNvPicPr>
            <a:picLocks/>
          </p:cNvPicPr>
          <p:nvPr/>
        </p:nvPicPr>
        <p:blipFill>
          <a:blip r:embed="rId2"/>
          <a:srcRect l="76202" t="18182" r="4279" b="17273"/>
          <a:stretch>
            <a:fillRect/>
          </a:stretch>
        </p:blipFill>
        <p:spPr bwMode="auto">
          <a:xfrm>
            <a:off x="711200" y="3625850"/>
            <a:ext cx="241300" cy="255588"/>
          </a:xfrm>
          <a:prstGeom prst="rect">
            <a:avLst/>
          </a:prstGeom>
          <a:noFill/>
          <a:ln w="9525">
            <a:noFill/>
            <a:miter lim="800000"/>
            <a:headEnd/>
            <a:tailEnd/>
          </a:ln>
        </p:spPr>
      </p:pic>
      <p:pic>
        <p:nvPicPr>
          <p:cNvPr id="23564" name="Объект 3"/>
          <p:cNvPicPr>
            <a:picLocks/>
          </p:cNvPicPr>
          <p:nvPr/>
        </p:nvPicPr>
        <p:blipFill>
          <a:blip r:embed="rId2"/>
          <a:srcRect l="76202" t="18182" r="4279" b="17273"/>
          <a:stretch>
            <a:fillRect/>
          </a:stretch>
        </p:blipFill>
        <p:spPr bwMode="auto">
          <a:xfrm>
            <a:off x="688975" y="2327275"/>
            <a:ext cx="241300" cy="2555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4"/>
          <p:cNvSpPr>
            <a:spLocks noGrp="1"/>
          </p:cNvSpPr>
          <p:nvPr>
            <p:ph type="title"/>
          </p:nvPr>
        </p:nvSpPr>
        <p:spPr/>
        <p:txBody>
          <a:bodyPr/>
          <a:lstStyle/>
          <a:p>
            <a:pPr algn="ctr" eaLnBrk="1" hangingPunct="1"/>
            <a:r>
              <a:rPr lang="ru-RU" sz="2000" b="1" smtClean="0"/>
              <a:t>Суспільні наслідки насильства над дітьми</a:t>
            </a:r>
            <a:br>
              <a:rPr lang="ru-RU" sz="2000" b="1" smtClean="0"/>
            </a:br>
            <a:endParaRPr lang="ru-RU" sz="2000" smtClean="0"/>
          </a:p>
        </p:txBody>
      </p:sp>
      <p:sp>
        <p:nvSpPr>
          <p:cNvPr id="24578" name="Объект 5"/>
          <p:cNvSpPr>
            <a:spLocks noGrp="1"/>
          </p:cNvSpPr>
          <p:nvPr>
            <p:ph idx="1"/>
          </p:nvPr>
        </p:nvSpPr>
        <p:spPr>
          <a:xfrm>
            <a:off x="228600" y="1620838"/>
            <a:ext cx="8647113" cy="2046287"/>
          </a:xfrm>
        </p:spPr>
        <p:txBody>
          <a:bodyPr/>
          <a:lstStyle/>
          <a:p>
            <a:pPr marL="0" indent="0" algn="just" eaLnBrk="1" hangingPunct="1">
              <a:buFont typeface="Arial" charset="0"/>
              <a:buNone/>
            </a:pPr>
            <a:r>
              <a:rPr lang="ru-RU" sz="1600" smtClean="0"/>
              <a:t>        Наслідки жорстокого поводження і неуважного ставлення до дітей можуть проявлятися у прагненн</a:t>
            </a:r>
            <a:r>
              <a:rPr lang="uk-UA" sz="1600" smtClean="0"/>
              <a:t>і</a:t>
            </a:r>
            <a:r>
              <a:rPr lang="ru-RU" sz="1600" smtClean="0"/>
              <a:t> дитини десь бігти, ховатися, бути байдужим. Але в обох випадках дитина тяжко переживає, охоплена почуттям страху, тривоги і гніву. У подальшому розвивається почуття власної неповноцінності.</a:t>
            </a:r>
          </a:p>
          <a:p>
            <a:pPr marL="0" indent="0" algn="just" eaLnBrk="1" hangingPunct="1">
              <a:buFont typeface="Arial" charset="0"/>
              <a:buNone/>
            </a:pPr>
            <a:r>
              <a:rPr lang="ru-RU" sz="1600" smtClean="0"/>
              <a:t>      Будь-який вид жорстокого поводження з дітьми призводить до найрізноманітніших наслідків, але всі вони є порушенням прав дитини. Все це є перешкодою стану здоров‘я дитини,  загрозою для життя. Негативними наслідками є психологічні травми, які призводять до посттравматичних та психореактивних розладів.</a:t>
            </a:r>
          </a:p>
          <a:p>
            <a:pPr marL="0" indent="0" algn="just" eaLnBrk="1" hangingPunct="1">
              <a:buFont typeface="Arial" charset="0"/>
              <a:buNone/>
            </a:pPr>
            <a:r>
              <a:rPr lang="ru-RU" sz="1600" smtClean="0"/>
              <a:t>    </a:t>
            </a:r>
          </a:p>
        </p:txBody>
      </p:sp>
      <p:pic>
        <p:nvPicPr>
          <p:cNvPr id="24579" name="Picture 4"/>
          <p:cNvPicPr>
            <a:picLocks noChangeAspect="1" noChangeArrowheads="1"/>
          </p:cNvPicPr>
          <p:nvPr/>
        </p:nvPicPr>
        <p:blipFill>
          <a:blip r:embed="rId2"/>
          <a:srcRect/>
          <a:stretch>
            <a:fillRect/>
          </a:stretch>
        </p:blipFill>
        <p:spPr bwMode="auto">
          <a:xfrm>
            <a:off x="4673600" y="3500438"/>
            <a:ext cx="3835400" cy="31400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6213" y="1287463"/>
            <a:ext cx="8647112" cy="4357687"/>
          </a:xfrm>
        </p:spPr>
        <p:txBody>
          <a:bodyPr rtlCol="0">
            <a:normAutofit fontScale="55000" lnSpcReduction="20000"/>
          </a:bodyPr>
          <a:lstStyle/>
          <a:p>
            <a:pPr marL="0" indent="0" eaLnBrk="1" fontAlgn="auto" hangingPunct="1">
              <a:spcAft>
                <a:spcPts val="0"/>
              </a:spcAft>
              <a:buFont typeface="Arial" panose="020B0604020202020204" pitchFamily="34" charset="0"/>
              <a:buNone/>
              <a:defRPr/>
            </a:pPr>
            <a:r>
              <a:rPr lang="uk-UA" sz="2900" b="1" dirty="0" smtClean="0"/>
              <a:t>Розрізняють  фізичні, психічні та соціальні наслідки</a:t>
            </a:r>
            <a:endParaRPr lang="ru-RU" sz="2900" b="1" dirty="0" smtClean="0"/>
          </a:p>
          <a:p>
            <a:pPr marL="0" indent="0" eaLnBrk="1" fontAlgn="auto" hangingPunct="1">
              <a:spcAft>
                <a:spcPts val="0"/>
              </a:spcAft>
              <a:buFont typeface="Arial" panose="020B0604020202020204" pitchFamily="34" charset="0"/>
              <a:buNone/>
              <a:defRPr/>
            </a:pPr>
            <a:r>
              <a:rPr lang="ru-RU" sz="2600" b="1" dirty="0" smtClean="0"/>
              <a:t>      Фізичні</a:t>
            </a:r>
            <a:r>
              <a:rPr lang="ru-RU" sz="2600" dirty="0"/>
              <a:t> - відставання в рості, </a:t>
            </a:r>
            <a:r>
              <a:rPr lang="ru-RU" sz="2600" dirty="0" smtClean="0"/>
              <a:t>маси </a:t>
            </a:r>
            <a:r>
              <a:rPr lang="ru-RU" sz="2600" dirty="0"/>
              <a:t>тіла, різні захворювання. Діти, які зазнали цього виду насильства, як правило, починають пізніше ходити, говорити, гірше вчаться. Часто спостерігаються такі звички, як смоктання пальців, розгойдування, онанізм і т.д.</a:t>
            </a:r>
            <a:br>
              <a:rPr lang="ru-RU" sz="2600" dirty="0"/>
            </a:br>
            <a:r>
              <a:rPr lang="ru-RU" sz="2600" dirty="0"/>
              <a:t/>
            </a:r>
            <a:br>
              <a:rPr lang="ru-RU" sz="2600" dirty="0"/>
            </a:br>
            <a:r>
              <a:rPr lang="ru-RU" sz="2600" dirty="0" smtClean="0"/>
              <a:t>      </a:t>
            </a:r>
            <a:r>
              <a:rPr lang="ru-RU" sz="2600" b="1" dirty="0" smtClean="0"/>
              <a:t>Психічні</a:t>
            </a:r>
            <a:r>
              <a:rPr lang="ru-RU" sz="2600" dirty="0"/>
              <a:t> - низька самооцінка, депресія, неконтрольований гнів, почуття провини, сорому, почуття неповноцінності і т.д.</a:t>
            </a:r>
            <a:br>
              <a:rPr lang="ru-RU" sz="2600" dirty="0"/>
            </a:br>
            <a:r>
              <a:rPr lang="ru-RU" sz="2600" dirty="0"/>
              <a:t>Діти, </a:t>
            </a:r>
            <a:r>
              <a:rPr lang="ru-RU" sz="2600" dirty="0" err="1"/>
              <a:t>які</a:t>
            </a:r>
            <a:r>
              <a:rPr lang="ru-RU" sz="2600" dirty="0"/>
              <a:t> </a:t>
            </a:r>
            <a:r>
              <a:rPr lang="ru-RU" sz="2600" dirty="0" err="1" smtClean="0"/>
              <a:t>зазнавали</a:t>
            </a:r>
            <a:r>
              <a:rPr lang="ru-RU" sz="2600" dirty="0" smtClean="0"/>
              <a:t> </a:t>
            </a:r>
            <a:r>
              <a:rPr lang="ru-RU" sz="2600" dirty="0"/>
              <a:t>жорстокого поводження часто «як би </a:t>
            </a:r>
            <a:r>
              <a:rPr lang="ru-RU" sz="2600" dirty="0" smtClean="0"/>
              <a:t>зупиняються» </a:t>
            </a:r>
            <a:r>
              <a:rPr lang="ru-RU" sz="2600" dirty="0"/>
              <a:t>в своєму розвитку. Це відбувається тому, що наша психіка сама себе оберігає. Коли людина переживає якесь потрясіння, то відбувається фіксація психіки на цій події, і вся психічна енергія йде «туди» - в минуле. Щодня приходять спогади, а разом з ними -  душевні страждання. Згадайте якесь потрясіння зі свого життя, яке не можна просто забути. Кожен день воно нагадує про себе, думки повертаються «туди», почуття виникають знову. І тільки час, підтримка </a:t>
            </a:r>
            <a:r>
              <a:rPr lang="ru-RU" sz="2600" dirty="0" smtClean="0"/>
              <a:t>близьких  </a:t>
            </a:r>
            <a:r>
              <a:rPr lang="ru-RU" sz="2600" dirty="0"/>
              <a:t>людей і нові події життя послаблюють ці страждання. Так відбувається і у дітей, тільки відмінність полягає в тому, що діти не можуть без допомоги дорослих пережити травмуючі події, вони не в силах самостійно впоратися, сформувати ставлення до події, обов'язково </a:t>
            </a:r>
            <a:r>
              <a:rPr lang="ru-RU" sz="2600" dirty="0" smtClean="0"/>
              <a:t>потрібна допомога та підтримка дорослих.</a:t>
            </a:r>
            <a:r>
              <a:rPr lang="ru-RU" sz="2600" dirty="0"/>
              <a:t/>
            </a:r>
            <a:br>
              <a:rPr lang="ru-RU" sz="2600" dirty="0"/>
            </a:br>
            <a:r>
              <a:rPr lang="ru-RU" sz="2600" dirty="0"/>
              <a:t/>
            </a:r>
            <a:br>
              <a:rPr lang="ru-RU" sz="2600" dirty="0"/>
            </a:br>
            <a:r>
              <a:rPr lang="ru-RU" sz="2600" dirty="0" smtClean="0"/>
              <a:t>      Тому </a:t>
            </a:r>
            <a:r>
              <a:rPr lang="ru-RU" sz="2600" dirty="0"/>
              <a:t>дитина, яка потрапила в прийомну сім'ю з багажем всього свого негативного досвіду просто не в змозі </a:t>
            </a:r>
            <a:r>
              <a:rPr lang="ru-RU" sz="2600" dirty="0" smtClean="0"/>
              <a:t>змінитися, </a:t>
            </a:r>
            <a:r>
              <a:rPr lang="ru-RU" sz="2600" dirty="0"/>
              <a:t>до тих пір, поки не проживе своє минуле. </a:t>
            </a:r>
            <a:endParaRPr lang="ru-RU" sz="2600" dirty="0" smtClean="0"/>
          </a:p>
          <a:p>
            <a:pPr marL="0" indent="0" eaLnBrk="1" fontAlgn="auto" hangingPunct="1">
              <a:spcAft>
                <a:spcPts val="0"/>
              </a:spcAft>
              <a:buFont typeface="Arial" panose="020B0604020202020204" pitchFamily="34" charset="0"/>
              <a:buNone/>
              <a:defRPr/>
            </a:pPr>
            <a:r>
              <a:rPr lang="ru-RU" sz="2600" b="1" dirty="0" smtClean="0"/>
              <a:t>     Соціальні -</a:t>
            </a:r>
            <a:r>
              <a:rPr lang="ru-RU" sz="2600" dirty="0" smtClean="0"/>
              <a:t> діти</a:t>
            </a:r>
            <a:r>
              <a:rPr lang="ru-RU" sz="2600" dirty="0"/>
              <a:t>, які пережили будь-який вид насильства, відчувають труднощі в соціалізації, у них порушені </a:t>
            </a:r>
            <a:r>
              <a:rPr lang="ru-RU" sz="2600" dirty="0" smtClean="0"/>
              <a:t>стосунки </a:t>
            </a:r>
            <a:r>
              <a:rPr lang="ru-RU" sz="2600" dirty="0"/>
              <a:t>з </a:t>
            </a:r>
            <a:r>
              <a:rPr lang="ru-RU" sz="2600" dirty="0" smtClean="0"/>
              <a:t>оточуючими , </a:t>
            </a:r>
            <a:r>
              <a:rPr lang="ru-RU" sz="2600" dirty="0"/>
              <a:t>немає навичок спілкування з ровесниками. І це прямий шлях в асоціальне середовище.</a:t>
            </a:r>
            <a:br>
              <a:rPr lang="ru-RU" sz="2600" dirty="0"/>
            </a:br>
            <a:endParaRPr lang="ru-RU"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3"/>
          <p:cNvSpPr>
            <a:spLocks noGrp="1"/>
          </p:cNvSpPr>
          <p:nvPr>
            <p:ph type="title"/>
          </p:nvPr>
        </p:nvSpPr>
        <p:spPr>
          <a:xfrm>
            <a:off x="630238" y="1230313"/>
            <a:ext cx="2949575" cy="827087"/>
          </a:xfrm>
        </p:spPr>
        <p:txBody>
          <a:bodyPr/>
          <a:lstStyle/>
          <a:p>
            <a:pPr algn="just" eaLnBrk="1" hangingPunct="1"/>
            <a:r>
              <a:rPr lang="uk-UA" sz="2000" smtClean="0"/>
              <a:t>Основні права дитини </a:t>
            </a:r>
            <a:br>
              <a:rPr lang="uk-UA" sz="2000" smtClean="0"/>
            </a:br>
            <a:endParaRPr lang="uk-UA" sz="2000" smtClean="0"/>
          </a:p>
        </p:txBody>
      </p:sp>
      <p:pic>
        <p:nvPicPr>
          <p:cNvPr id="26626" name="Рисунок 1"/>
          <p:cNvPicPr>
            <a:picLocks noGrp="1" noChangeAspect="1"/>
          </p:cNvPicPr>
          <p:nvPr>
            <p:ph type="pic" idx="1"/>
          </p:nvPr>
        </p:nvPicPr>
        <p:blipFill>
          <a:blip r:embed="rId2"/>
          <a:srcRect l="2364" r="2364"/>
          <a:stretch>
            <a:fillRect/>
          </a:stretch>
        </p:blipFill>
        <p:spPr>
          <a:xfrm>
            <a:off x="3887788" y="1257300"/>
            <a:ext cx="4629150" cy="4603750"/>
          </a:xfrm>
        </p:spPr>
      </p:pic>
      <p:sp>
        <p:nvSpPr>
          <p:cNvPr id="26627" name="Текст 5"/>
          <p:cNvSpPr>
            <a:spLocks noGrp="1"/>
          </p:cNvSpPr>
          <p:nvPr>
            <p:ph type="body" sz="half" idx="2"/>
          </p:nvPr>
        </p:nvSpPr>
        <p:spPr>
          <a:xfrm>
            <a:off x="630238" y="2057400"/>
            <a:ext cx="2949575" cy="3811588"/>
          </a:xfrm>
        </p:spPr>
        <p:txBody>
          <a:bodyPr/>
          <a:lstStyle/>
          <a:p>
            <a:pPr eaLnBrk="1" hangingPunct="1"/>
            <a:r>
              <a:rPr lang="ru-RU" b="1" smtClean="0"/>
              <a:t>Право на життя. Право на ім’я.</a:t>
            </a:r>
          </a:p>
          <a:p>
            <a:pPr eaLnBrk="1" hangingPunct="1"/>
            <a:r>
              <a:rPr lang="ru-RU" b="1" smtClean="0"/>
              <a:t>Право на громадянство.</a:t>
            </a:r>
          </a:p>
          <a:p>
            <a:pPr eaLnBrk="1" hangingPunct="1"/>
            <a:r>
              <a:rPr lang="ru-RU" b="1" smtClean="0"/>
              <a:t>Право на відсутність дискримінації.</a:t>
            </a:r>
          </a:p>
          <a:p>
            <a:pPr eaLnBrk="1" hangingPunct="1"/>
            <a:r>
              <a:rPr lang="ru-RU" b="1" smtClean="0"/>
              <a:t>Право на свободу совісті й релігійних переконань.</a:t>
            </a:r>
          </a:p>
          <a:p>
            <a:pPr eaLnBrk="1" hangingPunct="1"/>
            <a:r>
              <a:rPr lang="ru-RU" b="1" smtClean="0"/>
              <a:t>Право на життя з батьками.</a:t>
            </a:r>
          </a:p>
          <a:p>
            <a:pPr eaLnBrk="1" hangingPunct="1"/>
            <a:r>
              <a:rPr lang="ru-RU" b="1" smtClean="0"/>
              <a:t>Право на працю.</a:t>
            </a:r>
          </a:p>
          <a:p>
            <a:pPr eaLnBrk="1" hangingPunct="1"/>
            <a:r>
              <a:rPr lang="ru-RU" b="1" smtClean="0"/>
              <a:t>Право на відпочинок.</a:t>
            </a:r>
          </a:p>
          <a:p>
            <a:pPr eaLnBrk="1" hangingPunct="1"/>
            <a:r>
              <a:rPr lang="ru-RU" b="1" smtClean="0"/>
              <a:t>Право на захист життя та здоров’я.</a:t>
            </a:r>
          </a:p>
          <a:p>
            <a:pPr eaLnBrk="1" hangingPunct="1"/>
            <a:r>
              <a:rPr lang="ru-RU" b="1" smtClean="0"/>
              <a:t>Право на освіту.</a:t>
            </a:r>
          </a:p>
          <a:p>
            <a:pPr eaLnBrk="1" hangingPunct="1"/>
            <a:r>
              <a:rPr lang="ru-RU" b="1" smtClean="0"/>
              <a:t>Право на відсутність рабства.</a:t>
            </a:r>
          </a:p>
          <a:p>
            <a:pPr eaLnBrk="1" hangingPunct="1"/>
            <a:r>
              <a:rPr lang="ru-RU" b="1" smtClean="0"/>
              <a:t>Право на житло.</a:t>
            </a:r>
          </a:p>
          <a:p>
            <a:pPr eaLnBrk="1" hangingPunct="1"/>
            <a:r>
              <a:rPr lang="ru-RU" b="1" smtClean="0"/>
              <a:t>Право на свободу слова.</a:t>
            </a:r>
          </a:p>
          <a:p>
            <a:pPr eaLnBrk="1" hangingPunct="1"/>
            <a:r>
              <a:rPr lang="ru-RU" b="1" smtClean="0"/>
              <a:t>Право на отримання інформації.</a:t>
            </a:r>
          </a:p>
          <a:p>
            <a:pPr eaLnBrk="1" hangingPunct="1"/>
            <a:endParaRPr lang="uk-UA"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Текст 3"/>
          <p:cNvSpPr>
            <a:spLocks noGrp="1"/>
          </p:cNvSpPr>
          <p:nvPr>
            <p:ph type="body" sz="half" idx="2"/>
          </p:nvPr>
        </p:nvSpPr>
        <p:spPr>
          <a:xfrm>
            <a:off x="534988" y="1327150"/>
            <a:ext cx="7923212" cy="2984500"/>
          </a:xfrm>
        </p:spPr>
        <p:txBody>
          <a:bodyPr/>
          <a:lstStyle/>
          <a:p>
            <a:pPr eaLnBrk="1" hangingPunct="1"/>
            <a:r>
              <a:rPr lang="uk-UA" smtClean="0"/>
              <a:t>	</a:t>
            </a:r>
            <a:r>
              <a:rPr lang="uk-UA" sz="2000" smtClean="0"/>
              <a:t>У випадку виявлення насильства ви можете звернутися</a:t>
            </a:r>
          </a:p>
          <a:p>
            <a:pPr eaLnBrk="1" hangingPunct="1"/>
            <a:r>
              <a:rPr lang="uk-UA" sz="1400" smtClean="0"/>
              <a:t>Всеукраїнська дитяча лінія "Телефон довіри" - 0 800 500 21 80</a:t>
            </a:r>
          </a:p>
          <a:p>
            <a:pPr eaLnBrk="1" hangingPunct="1"/>
            <a:r>
              <a:rPr lang="uk-UA" sz="1400" smtClean="0"/>
              <a:t>Національна "гаряча лінія" по запобіганню торгівлі людьми - 0 800 500 22 50</a:t>
            </a:r>
            <a:br>
              <a:rPr lang="uk-UA" sz="1400" smtClean="0"/>
            </a:br>
            <a:r>
              <a:rPr lang="uk-UA" sz="1400" smtClean="0"/>
              <a:t>Національна "гаряча лінія" з питань насильства та захисту прав дітей - 08005003350</a:t>
            </a:r>
          </a:p>
          <a:p>
            <a:pPr eaLnBrk="1" hangingPunct="1"/>
            <a:r>
              <a:rPr lang="ru-RU" sz="1400" smtClean="0"/>
              <a:t>Телефон гарячої лінії Уповноваженого Верховної Ради України</a:t>
            </a:r>
          </a:p>
          <a:p>
            <a:pPr eaLnBrk="1" hangingPunct="1"/>
            <a:r>
              <a:rPr lang="ru-RU" sz="1400" smtClean="0"/>
              <a:t>з прав людини - 044 253 75 89</a:t>
            </a:r>
          </a:p>
          <a:p>
            <a:pPr eaLnBrk="1" hangingPunct="1"/>
            <a:r>
              <a:rPr lang="ru-RU" sz="1400" smtClean="0"/>
              <a:t>Харківського обласного центра соціальних служб для молоді</a:t>
            </a:r>
          </a:p>
          <a:p>
            <a:pPr eaLnBrk="1" hangingPunct="1"/>
            <a:r>
              <a:rPr lang="ru-RU" sz="1400" smtClean="0"/>
              <a:t>057-771-84-57</a:t>
            </a:r>
          </a:p>
          <a:p>
            <a:pPr eaLnBrk="1" hangingPunct="1"/>
            <a:r>
              <a:rPr lang="ru-RU" sz="1400" smtClean="0"/>
              <a:t>Пн - ПТ -   9.00 - 18.00</a:t>
            </a:r>
          </a:p>
          <a:p>
            <a:pPr eaLnBrk="1" hangingPunct="1"/>
            <a:r>
              <a:rPr lang="ru-RU" sz="1400" smtClean="0"/>
              <a:t>"Телефон довіри"</a:t>
            </a:r>
          </a:p>
          <a:p>
            <a:pPr eaLnBrk="1" hangingPunct="1"/>
            <a:endParaRPr lang="ru-RU" smtClean="0"/>
          </a:p>
        </p:txBody>
      </p:sp>
      <p:pic>
        <p:nvPicPr>
          <p:cNvPr id="27650" name="Picture 3"/>
          <p:cNvPicPr>
            <a:picLocks noChangeAspect="1" noChangeArrowheads="1"/>
          </p:cNvPicPr>
          <p:nvPr/>
        </p:nvPicPr>
        <p:blipFill>
          <a:blip r:embed="rId2"/>
          <a:srcRect/>
          <a:stretch>
            <a:fillRect/>
          </a:stretch>
        </p:blipFill>
        <p:spPr bwMode="auto">
          <a:xfrm>
            <a:off x="4827588" y="3716338"/>
            <a:ext cx="3829050" cy="28686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ъект 2"/>
          <p:cNvSpPr>
            <a:spLocks noGrp="1"/>
          </p:cNvSpPr>
          <p:nvPr>
            <p:ph idx="1"/>
          </p:nvPr>
        </p:nvSpPr>
        <p:spPr>
          <a:xfrm>
            <a:off x="149225" y="1277938"/>
            <a:ext cx="8647113" cy="4402137"/>
          </a:xfrm>
        </p:spPr>
        <p:txBody>
          <a:bodyPr/>
          <a:lstStyle/>
          <a:p>
            <a:pPr marL="0" indent="0" eaLnBrk="1" hangingPunct="1">
              <a:buFont typeface="Arial" charset="0"/>
              <a:buNone/>
            </a:pPr>
            <a:r>
              <a:rPr lang="uk-UA" sz="1600" smtClean="0"/>
              <a:t>Мій улюблений світ – це не казка</a:t>
            </a:r>
            <a:br>
              <a:rPr lang="uk-UA" sz="1600" smtClean="0"/>
            </a:br>
            <a:r>
              <a:rPr lang="uk-UA" sz="1600" smtClean="0"/>
              <a:t>А реально щасливе життя.</a:t>
            </a:r>
            <a:br>
              <a:rPr lang="uk-UA" sz="1600" smtClean="0"/>
            </a:br>
            <a:r>
              <a:rPr lang="uk-UA" sz="1600" smtClean="0"/>
              <a:t>Бо звільнивши наш світ без насильства</a:t>
            </a:r>
            <a:br>
              <a:rPr lang="uk-UA" sz="1600" smtClean="0"/>
            </a:br>
            <a:r>
              <a:rPr lang="uk-UA" sz="1600" smtClean="0"/>
              <a:t>Можна сміло іти в майбуття</a:t>
            </a:r>
          </a:p>
          <a:p>
            <a:pPr marL="0" indent="0" eaLnBrk="1" hangingPunct="1">
              <a:buFont typeface="Arial" charset="0"/>
              <a:buNone/>
            </a:pPr>
            <a:r>
              <a:rPr lang="uk-UA" sz="1600" smtClean="0"/>
              <a:t/>
            </a:r>
            <a:br>
              <a:rPr lang="uk-UA" sz="1600" smtClean="0"/>
            </a:br>
            <a:r>
              <a:rPr lang="uk-UA" sz="1600" smtClean="0"/>
              <a:t>«Дорослі, любіть та сприймайте нас такими, якими ми є!»</a:t>
            </a:r>
          </a:p>
          <a:p>
            <a:pPr marL="0" indent="0" eaLnBrk="1" hangingPunct="1">
              <a:buFont typeface="Arial" charset="0"/>
              <a:buNone/>
            </a:pPr>
            <a:endParaRPr lang="uk-UA" sz="1600" smtClean="0"/>
          </a:p>
          <a:p>
            <a:pPr marL="0" indent="0" algn="ctr" eaLnBrk="1" hangingPunct="1">
              <a:buFont typeface="Arial" charset="0"/>
              <a:buNone/>
            </a:pPr>
            <a:r>
              <a:rPr lang="uk-UA" sz="4400" smtClean="0">
                <a:solidFill>
                  <a:srgbClr val="00B0F0"/>
                </a:solidFill>
              </a:rPr>
              <a:t>Дякую за увагу!</a:t>
            </a:r>
          </a:p>
          <a:p>
            <a:pPr marL="0" indent="0" algn="ctr" eaLnBrk="1" hangingPunct="1">
              <a:buFont typeface="Arial" charset="0"/>
              <a:buNone/>
            </a:pPr>
            <a:endParaRPr lang="ru-RU" sz="900" smtClean="0">
              <a:solidFill>
                <a:srgbClr val="00B0F0"/>
              </a:solidFill>
            </a:endParaRPr>
          </a:p>
          <a:p>
            <a:pPr marL="0" indent="0" eaLnBrk="1" hangingPunct="1">
              <a:buFont typeface="Arial" charset="0"/>
              <a:buNone/>
            </a:pPr>
            <a:endParaRPr lang="ru-RU" sz="1600" smtClean="0"/>
          </a:p>
        </p:txBody>
      </p:sp>
      <p:pic>
        <p:nvPicPr>
          <p:cNvPr id="28674" name="Picture 2"/>
          <p:cNvPicPr>
            <a:picLocks noChangeAspect="1" noChangeArrowheads="1"/>
          </p:cNvPicPr>
          <p:nvPr/>
        </p:nvPicPr>
        <p:blipFill>
          <a:blip r:embed="rId2"/>
          <a:srcRect/>
          <a:stretch>
            <a:fillRect/>
          </a:stretch>
        </p:blipFill>
        <p:spPr bwMode="auto">
          <a:xfrm>
            <a:off x="3133725" y="3930650"/>
            <a:ext cx="2405063" cy="24050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966788" y="685800"/>
            <a:ext cx="6858000" cy="2295525"/>
          </a:xfrm>
        </p:spPr>
        <p:txBody>
          <a:bodyPr rtlCol="0">
            <a:normAutofit fontScale="90000"/>
          </a:bodyPr>
          <a:lstStyle/>
          <a:p>
            <a:pPr eaLnBrk="1" fontAlgn="auto" hangingPunct="1">
              <a:spcAft>
                <a:spcPts val="0"/>
              </a:spcAft>
              <a:defRPr/>
            </a:pPr>
            <a:r>
              <a:rPr lang="uk-UA" dirty="0" smtClean="0"/>
              <a:t>«Всі ми родом із дитинства», «Все – і добре, і погане – людина отримує в родині»</a:t>
            </a:r>
            <a:endParaRPr lang="uk-UA" dirty="0"/>
          </a:p>
        </p:txBody>
      </p:sp>
      <p:pic>
        <p:nvPicPr>
          <p:cNvPr id="15362" name="Picture 2" descr="D:\насилля 1.jpg"/>
          <p:cNvPicPr>
            <a:picLocks noChangeAspect="1" noChangeArrowheads="1"/>
          </p:cNvPicPr>
          <p:nvPr/>
        </p:nvPicPr>
        <p:blipFill>
          <a:blip r:embed="rId2"/>
          <a:srcRect/>
          <a:stretch>
            <a:fillRect/>
          </a:stretch>
        </p:blipFill>
        <p:spPr bwMode="auto">
          <a:xfrm>
            <a:off x="360363" y="3033713"/>
            <a:ext cx="3898900" cy="2847975"/>
          </a:xfrm>
          <a:prstGeom prst="rect">
            <a:avLst/>
          </a:prstGeom>
          <a:noFill/>
          <a:ln w="9525">
            <a:noFill/>
            <a:miter lim="800000"/>
            <a:headEnd/>
            <a:tailEnd/>
          </a:ln>
        </p:spPr>
      </p:pic>
      <p:pic>
        <p:nvPicPr>
          <p:cNvPr id="15363" name="Picture 2" descr="D:\насилля 2.jpg"/>
          <p:cNvPicPr>
            <a:picLocks noChangeAspect="1" noChangeArrowheads="1"/>
          </p:cNvPicPr>
          <p:nvPr/>
        </p:nvPicPr>
        <p:blipFill>
          <a:blip r:embed="rId3"/>
          <a:srcRect/>
          <a:stretch>
            <a:fillRect/>
          </a:stretch>
        </p:blipFill>
        <p:spPr bwMode="auto">
          <a:xfrm>
            <a:off x="4419600" y="3500438"/>
            <a:ext cx="4510088" cy="25415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255588" y="730250"/>
            <a:ext cx="8647112" cy="1493838"/>
          </a:xfrm>
        </p:spPr>
        <p:txBody>
          <a:bodyPr/>
          <a:lstStyle/>
          <a:p>
            <a:pPr algn="just" eaLnBrk="1" hangingPunct="1"/>
            <a:r>
              <a:rPr lang="uk-UA" sz="2800" smtClean="0"/>
              <a:t>	Жорстоке поводження з дітьми, нехтування їхніми інтересами не лише завдає непоправної шкоди їх фізичному здоров</a:t>
            </a:r>
            <a:r>
              <a:rPr lang="en-US" sz="2800" smtClean="0"/>
              <a:t>’</a:t>
            </a:r>
            <a:r>
              <a:rPr lang="uk-UA" sz="2800" smtClean="0"/>
              <a:t>ю, але й тягне за собою важкі психічні та соціальні наслідки.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933" y="2494625"/>
            <a:ext cx="4465881" cy="3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ъект 2"/>
          <p:cNvSpPr>
            <a:spLocks noGrp="1"/>
          </p:cNvSpPr>
          <p:nvPr>
            <p:ph idx="1"/>
          </p:nvPr>
        </p:nvSpPr>
        <p:spPr>
          <a:xfrm>
            <a:off x="255588" y="1230313"/>
            <a:ext cx="8647112" cy="4914900"/>
          </a:xfrm>
        </p:spPr>
        <p:txBody>
          <a:bodyPr/>
          <a:lstStyle/>
          <a:p>
            <a:pPr marL="0" indent="0" eaLnBrk="1" hangingPunct="1">
              <a:buFont typeface="Arial" charset="0"/>
              <a:buNone/>
            </a:pPr>
            <a:r>
              <a:rPr lang="uk-UA" smtClean="0"/>
              <a:t>	У більшості дітей – жертв насильства – з</a:t>
            </a:r>
            <a:r>
              <a:rPr lang="en-US" smtClean="0"/>
              <a:t>’</a:t>
            </a:r>
            <a:r>
              <a:rPr lang="uk-UA" smtClean="0"/>
              <a:t>являються серйозні відхилення в психічному, фізичному розвитку, в емоційній сфері.</a:t>
            </a:r>
          </a:p>
          <a:p>
            <a:pPr marL="0" indent="0" eaLnBrk="1" hangingPunct="1">
              <a:buFont typeface="Arial" charset="0"/>
              <a:buNone/>
            </a:pPr>
            <a:r>
              <a:rPr lang="uk-UA" smtClean="0"/>
              <a:t>	Дитина потребує соціально-правового захисту</a:t>
            </a:r>
          </a:p>
          <a:p>
            <a:pPr marL="0" indent="0" eaLnBrk="1" hangingPunct="1">
              <a:buFont typeface="Arial" charset="0"/>
              <a:buNone/>
            </a:pPr>
            <a:endParaRPr lang="uk-UA" smtClean="0"/>
          </a:p>
        </p:txBody>
      </p:sp>
      <p:pic>
        <p:nvPicPr>
          <p:cNvPr id="17410" name="Picture 2"/>
          <p:cNvPicPr>
            <a:picLocks noChangeAspect="1" noChangeArrowheads="1"/>
          </p:cNvPicPr>
          <p:nvPr/>
        </p:nvPicPr>
        <p:blipFill>
          <a:blip r:embed="rId2"/>
          <a:srcRect/>
          <a:stretch>
            <a:fillRect/>
          </a:stretch>
        </p:blipFill>
        <p:spPr bwMode="auto">
          <a:xfrm>
            <a:off x="1084263" y="2649538"/>
            <a:ext cx="7132637" cy="35623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eaLnBrk="1" hangingPunct="1"/>
            <a:r>
              <a:rPr lang="uk-UA" smtClean="0"/>
              <a:t>Види насильства</a:t>
            </a:r>
            <a:endParaRPr lang="ru-RU" smtClean="0"/>
          </a:p>
        </p:txBody>
      </p:sp>
      <p:grpSp>
        <p:nvGrpSpPr>
          <p:cNvPr id="18434" name="Group 30"/>
          <p:cNvGrpSpPr>
            <a:grpSpLocks/>
          </p:cNvGrpSpPr>
          <p:nvPr/>
        </p:nvGrpSpPr>
        <p:grpSpPr bwMode="auto">
          <a:xfrm>
            <a:off x="2133600" y="2109788"/>
            <a:ext cx="4724400" cy="685800"/>
            <a:chOff x="1296" y="1344"/>
            <a:chExt cx="2976" cy="432"/>
          </a:xfrm>
        </p:grpSpPr>
        <p:sp>
          <p:nvSpPr>
            <p:cNvPr id="5"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fontAlgn="auto">
                <a:spcBef>
                  <a:spcPts val="0"/>
                </a:spcBef>
                <a:spcAft>
                  <a:spcPts val="0"/>
                </a:spcAft>
                <a:defRPr/>
              </a:pPr>
              <a:r>
                <a:rPr lang="uk-UA" dirty="0">
                  <a:latin typeface="+mn-lt"/>
                </a:rPr>
                <a:t>      </a:t>
              </a:r>
              <a:r>
                <a:rPr lang="uk-UA" sz="2400" b="1" dirty="0">
                  <a:latin typeface="+mn-lt"/>
                </a:rPr>
                <a:t>фізичне</a:t>
              </a:r>
              <a:endParaRPr lang="ru-RU" sz="2400" b="1" dirty="0">
                <a:latin typeface="+mn-lt"/>
              </a:endParaRPr>
            </a:p>
          </p:txBody>
        </p:sp>
        <p:sp>
          <p:nvSpPr>
            <p:cNvPr id="6" name="AutoShape 4"/>
            <p:cNvSpPr>
              <a:spLocks noChangeArrowheads="1"/>
            </p:cNvSpPr>
            <p:nvPr/>
          </p:nvSpPr>
          <p:spPr bwMode="gray">
            <a:xfrm>
              <a:off x="1296" y="1344"/>
              <a:ext cx="432"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fontAlgn="auto">
                <a:spcBef>
                  <a:spcPts val="0"/>
                </a:spcBef>
                <a:spcAft>
                  <a:spcPts val="0"/>
                </a:spcAft>
                <a:defRPr/>
              </a:pPr>
              <a:endParaRPr lang="ru-RU" dirty="0">
                <a:latin typeface="+mn-lt"/>
              </a:endParaRPr>
            </a:p>
          </p:txBody>
        </p:sp>
        <p:sp>
          <p:nvSpPr>
            <p:cNvPr id="18452" name="Text Box 7"/>
            <p:cNvSpPr txBox="1">
              <a:spLocks noChangeArrowheads="1"/>
            </p:cNvSpPr>
            <p:nvPr/>
          </p:nvSpPr>
          <p:spPr bwMode="gray">
            <a:xfrm>
              <a:off x="1393" y="1406"/>
              <a:ext cx="223" cy="288"/>
            </a:xfrm>
            <a:prstGeom prst="rect">
              <a:avLst/>
            </a:prstGeom>
            <a:noFill/>
            <a:ln w="9525">
              <a:noFill/>
              <a:miter lim="800000"/>
              <a:headEnd/>
              <a:tailEnd/>
            </a:ln>
          </p:spPr>
          <p:txBody>
            <a:bodyPr wrap="none">
              <a:spAutoFit/>
            </a:bodyPr>
            <a:lstStyle/>
            <a:p>
              <a:r>
                <a:rPr lang="en-US" sz="2400">
                  <a:latin typeface="Calibri" pitchFamily="34" charset="0"/>
                </a:rPr>
                <a:t>1</a:t>
              </a:r>
            </a:p>
          </p:txBody>
        </p:sp>
      </p:grpSp>
      <p:grpSp>
        <p:nvGrpSpPr>
          <p:cNvPr id="18435" name="Group 31"/>
          <p:cNvGrpSpPr>
            <a:grpSpLocks/>
          </p:cNvGrpSpPr>
          <p:nvPr/>
        </p:nvGrpSpPr>
        <p:grpSpPr bwMode="auto">
          <a:xfrm>
            <a:off x="2133600" y="2871788"/>
            <a:ext cx="4724400" cy="685800"/>
            <a:chOff x="1296" y="1824"/>
            <a:chExt cx="2976" cy="432"/>
          </a:xfrm>
        </p:grpSpPr>
        <p:sp>
          <p:nvSpPr>
            <p:cNvPr id="10" name="AutoShape 10"/>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fontAlgn="auto">
                <a:spcBef>
                  <a:spcPts val="0"/>
                </a:spcBef>
                <a:spcAft>
                  <a:spcPts val="0"/>
                </a:spcAft>
                <a:defRPr/>
              </a:pPr>
              <a:endParaRPr lang="ru-RU" dirty="0">
                <a:latin typeface="+mn-lt"/>
              </a:endParaRPr>
            </a:p>
          </p:txBody>
        </p:sp>
        <p:sp>
          <p:nvSpPr>
            <p:cNvPr id="11" name="AutoShape 11"/>
            <p:cNvSpPr>
              <a:spLocks noChangeArrowheads="1"/>
            </p:cNvSpPr>
            <p:nvPr/>
          </p:nvSpPr>
          <p:spPr bwMode="gray">
            <a:xfrm>
              <a:off x="1296" y="1824"/>
              <a:ext cx="432"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fontAlgn="auto">
                <a:spcBef>
                  <a:spcPts val="0"/>
                </a:spcBef>
                <a:spcAft>
                  <a:spcPts val="0"/>
                </a:spcAft>
                <a:defRPr/>
              </a:pPr>
              <a:endParaRPr lang="ru-RU" dirty="0">
                <a:latin typeface="+mn-lt"/>
              </a:endParaRPr>
            </a:p>
          </p:txBody>
        </p:sp>
        <p:sp>
          <p:nvSpPr>
            <p:cNvPr id="18448" name="Text Box 12"/>
            <p:cNvSpPr txBox="1">
              <a:spLocks noChangeArrowheads="1"/>
            </p:cNvSpPr>
            <p:nvPr/>
          </p:nvSpPr>
          <p:spPr bwMode="gray">
            <a:xfrm>
              <a:off x="1680" y="1934"/>
              <a:ext cx="2160" cy="291"/>
            </a:xfrm>
            <a:prstGeom prst="rect">
              <a:avLst/>
            </a:prstGeom>
            <a:noFill/>
            <a:ln w="9525">
              <a:noFill/>
              <a:miter lim="800000"/>
              <a:headEnd/>
              <a:tailEnd/>
            </a:ln>
          </p:spPr>
          <p:txBody>
            <a:bodyPr>
              <a:spAutoFit/>
            </a:bodyPr>
            <a:lstStyle/>
            <a:p>
              <a:r>
                <a:rPr lang="uk-UA" b="1">
                  <a:solidFill>
                    <a:srgbClr val="000000"/>
                  </a:solidFill>
                  <a:latin typeface="Calibri" pitchFamily="34" charset="0"/>
                </a:rPr>
                <a:t>  </a:t>
              </a:r>
              <a:r>
                <a:rPr lang="uk-UA" sz="2400" b="1">
                  <a:solidFill>
                    <a:srgbClr val="000000"/>
                  </a:solidFill>
                  <a:latin typeface="Calibri" pitchFamily="34" charset="0"/>
                </a:rPr>
                <a:t>психологічне</a:t>
              </a:r>
              <a:endParaRPr lang="en-US" sz="2400" b="1">
                <a:solidFill>
                  <a:srgbClr val="000000"/>
                </a:solidFill>
                <a:latin typeface="Calibri" pitchFamily="34" charset="0"/>
              </a:endParaRPr>
            </a:p>
          </p:txBody>
        </p:sp>
        <p:sp>
          <p:nvSpPr>
            <p:cNvPr id="18449" name="Text Box 13"/>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r>
                <a:rPr lang="en-US" sz="2400">
                  <a:latin typeface="Calibri" pitchFamily="34" charset="0"/>
                </a:rPr>
                <a:t>2</a:t>
              </a:r>
            </a:p>
          </p:txBody>
        </p:sp>
      </p:grpSp>
      <p:grpSp>
        <p:nvGrpSpPr>
          <p:cNvPr id="18436" name="Group 32"/>
          <p:cNvGrpSpPr>
            <a:grpSpLocks/>
          </p:cNvGrpSpPr>
          <p:nvPr/>
        </p:nvGrpSpPr>
        <p:grpSpPr bwMode="auto">
          <a:xfrm>
            <a:off x="2133600" y="3633788"/>
            <a:ext cx="4724400" cy="685800"/>
            <a:chOff x="1296" y="2304"/>
            <a:chExt cx="2976" cy="432"/>
          </a:xfrm>
        </p:grpSpPr>
        <p:sp>
          <p:nvSpPr>
            <p:cNvPr id="15"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fontAlgn="auto">
                <a:spcBef>
                  <a:spcPts val="0"/>
                </a:spcBef>
                <a:spcAft>
                  <a:spcPts val="0"/>
                </a:spcAft>
                <a:defRPr/>
              </a:pPr>
              <a:endParaRPr lang="ru-RU" dirty="0">
                <a:latin typeface="+mn-lt"/>
              </a:endParaRPr>
            </a:p>
          </p:txBody>
        </p:sp>
        <p:sp>
          <p:nvSpPr>
            <p:cNvPr id="16" name="AutoShape 16"/>
            <p:cNvSpPr>
              <a:spLocks noChangeArrowheads="1"/>
            </p:cNvSpPr>
            <p:nvPr/>
          </p:nvSpPr>
          <p:spPr bwMode="gray">
            <a:xfrm>
              <a:off x="1296" y="2304"/>
              <a:ext cx="432"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fontAlgn="auto">
                <a:spcBef>
                  <a:spcPts val="0"/>
                </a:spcBef>
                <a:spcAft>
                  <a:spcPts val="0"/>
                </a:spcAft>
                <a:defRPr/>
              </a:pPr>
              <a:endParaRPr lang="ru-RU" dirty="0">
                <a:latin typeface="+mn-lt"/>
              </a:endParaRPr>
            </a:p>
          </p:txBody>
        </p:sp>
        <p:sp>
          <p:nvSpPr>
            <p:cNvPr id="18444" name="Text Box 17"/>
            <p:cNvSpPr txBox="1">
              <a:spLocks noChangeArrowheads="1"/>
            </p:cNvSpPr>
            <p:nvPr/>
          </p:nvSpPr>
          <p:spPr bwMode="gray">
            <a:xfrm>
              <a:off x="1680" y="2414"/>
              <a:ext cx="2160" cy="291"/>
            </a:xfrm>
            <a:prstGeom prst="rect">
              <a:avLst/>
            </a:prstGeom>
            <a:noFill/>
            <a:ln w="9525">
              <a:noFill/>
              <a:miter lim="800000"/>
              <a:headEnd/>
              <a:tailEnd/>
            </a:ln>
          </p:spPr>
          <p:txBody>
            <a:bodyPr>
              <a:spAutoFit/>
            </a:bodyPr>
            <a:lstStyle/>
            <a:p>
              <a:r>
                <a:rPr lang="uk-UA" b="1">
                  <a:solidFill>
                    <a:srgbClr val="000000"/>
                  </a:solidFill>
                  <a:latin typeface="Calibri" pitchFamily="34" charset="0"/>
                </a:rPr>
                <a:t>  </a:t>
              </a:r>
              <a:r>
                <a:rPr lang="uk-UA" sz="2400" b="1">
                  <a:solidFill>
                    <a:srgbClr val="000000"/>
                  </a:solidFill>
                  <a:latin typeface="Calibri" pitchFamily="34" charset="0"/>
                </a:rPr>
                <a:t>економічне</a:t>
              </a:r>
              <a:endParaRPr lang="en-US" sz="2400" b="1">
                <a:solidFill>
                  <a:srgbClr val="000000"/>
                </a:solidFill>
                <a:latin typeface="Calibri" pitchFamily="34" charset="0"/>
              </a:endParaRPr>
            </a:p>
          </p:txBody>
        </p:sp>
        <p:sp>
          <p:nvSpPr>
            <p:cNvPr id="18445" name="Text Box 18"/>
            <p:cNvSpPr txBox="1">
              <a:spLocks noChangeArrowheads="1"/>
            </p:cNvSpPr>
            <p:nvPr/>
          </p:nvSpPr>
          <p:spPr bwMode="gray">
            <a:xfrm>
              <a:off x="1393" y="2366"/>
              <a:ext cx="223" cy="288"/>
            </a:xfrm>
            <a:prstGeom prst="rect">
              <a:avLst/>
            </a:prstGeom>
            <a:noFill/>
            <a:ln w="9525">
              <a:noFill/>
              <a:miter lim="800000"/>
              <a:headEnd/>
              <a:tailEnd/>
            </a:ln>
          </p:spPr>
          <p:txBody>
            <a:bodyPr wrap="none">
              <a:spAutoFit/>
            </a:bodyPr>
            <a:lstStyle/>
            <a:p>
              <a:r>
                <a:rPr lang="en-US" sz="2400">
                  <a:latin typeface="Calibri" pitchFamily="34" charset="0"/>
                </a:rPr>
                <a:t>3</a:t>
              </a:r>
            </a:p>
          </p:txBody>
        </p:sp>
      </p:grpSp>
      <p:grpSp>
        <p:nvGrpSpPr>
          <p:cNvPr id="18437" name="Group 33"/>
          <p:cNvGrpSpPr>
            <a:grpSpLocks/>
          </p:cNvGrpSpPr>
          <p:nvPr/>
        </p:nvGrpSpPr>
        <p:grpSpPr bwMode="auto">
          <a:xfrm>
            <a:off x="2133600" y="4395788"/>
            <a:ext cx="4724400" cy="685800"/>
            <a:chOff x="1296" y="2832"/>
            <a:chExt cx="2976" cy="432"/>
          </a:xfrm>
        </p:grpSpPr>
        <p:sp>
          <p:nvSpPr>
            <p:cNvPr id="20"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fontAlgn="auto">
                <a:spcBef>
                  <a:spcPts val="0"/>
                </a:spcBef>
                <a:spcAft>
                  <a:spcPts val="0"/>
                </a:spcAft>
                <a:defRPr/>
              </a:pPr>
              <a:endParaRPr lang="ru-RU" dirty="0">
                <a:latin typeface="+mn-lt"/>
              </a:endParaRPr>
            </a:p>
          </p:txBody>
        </p:sp>
        <p:sp>
          <p:nvSpPr>
            <p:cNvPr id="21" name="AutoShape 21"/>
            <p:cNvSpPr>
              <a:spLocks noChangeArrowheads="1"/>
            </p:cNvSpPr>
            <p:nvPr/>
          </p:nvSpPr>
          <p:spPr bwMode="gray">
            <a:xfrm>
              <a:off x="1296" y="2832"/>
              <a:ext cx="432"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fontAlgn="auto">
                <a:spcBef>
                  <a:spcPts val="0"/>
                </a:spcBef>
                <a:spcAft>
                  <a:spcPts val="0"/>
                </a:spcAft>
                <a:defRPr/>
              </a:pPr>
              <a:endParaRPr lang="ru-RU" dirty="0">
                <a:latin typeface="+mn-lt"/>
              </a:endParaRPr>
            </a:p>
          </p:txBody>
        </p:sp>
        <p:sp>
          <p:nvSpPr>
            <p:cNvPr id="18440" name="Text Box 22"/>
            <p:cNvSpPr txBox="1">
              <a:spLocks noChangeArrowheads="1"/>
            </p:cNvSpPr>
            <p:nvPr/>
          </p:nvSpPr>
          <p:spPr bwMode="gray">
            <a:xfrm>
              <a:off x="1680" y="2942"/>
              <a:ext cx="2160" cy="291"/>
            </a:xfrm>
            <a:prstGeom prst="rect">
              <a:avLst/>
            </a:prstGeom>
            <a:noFill/>
            <a:ln w="9525">
              <a:noFill/>
              <a:miter lim="800000"/>
              <a:headEnd/>
              <a:tailEnd/>
            </a:ln>
          </p:spPr>
          <p:txBody>
            <a:bodyPr>
              <a:spAutoFit/>
            </a:bodyPr>
            <a:lstStyle/>
            <a:p>
              <a:r>
                <a:rPr lang="uk-UA" b="1">
                  <a:solidFill>
                    <a:srgbClr val="000000"/>
                  </a:solidFill>
                  <a:latin typeface="Calibri" pitchFamily="34" charset="0"/>
                </a:rPr>
                <a:t>  </a:t>
              </a:r>
              <a:r>
                <a:rPr lang="uk-UA" sz="2400" b="1">
                  <a:solidFill>
                    <a:srgbClr val="000000"/>
                  </a:solidFill>
                  <a:latin typeface="Calibri" pitchFamily="34" charset="0"/>
                </a:rPr>
                <a:t>сексуальне</a:t>
              </a:r>
              <a:endParaRPr lang="en-US" sz="2400" b="1">
                <a:solidFill>
                  <a:srgbClr val="000000"/>
                </a:solidFill>
                <a:latin typeface="Calibri" pitchFamily="34" charset="0"/>
              </a:endParaRPr>
            </a:p>
          </p:txBody>
        </p:sp>
        <p:sp>
          <p:nvSpPr>
            <p:cNvPr id="18441" name="Text Box 23"/>
            <p:cNvSpPr txBox="1">
              <a:spLocks noChangeArrowheads="1"/>
            </p:cNvSpPr>
            <p:nvPr/>
          </p:nvSpPr>
          <p:spPr bwMode="gray">
            <a:xfrm>
              <a:off x="1393" y="2894"/>
              <a:ext cx="223" cy="288"/>
            </a:xfrm>
            <a:prstGeom prst="rect">
              <a:avLst/>
            </a:prstGeom>
            <a:noFill/>
            <a:ln w="9525">
              <a:noFill/>
              <a:miter lim="800000"/>
              <a:headEnd/>
              <a:tailEnd/>
            </a:ln>
          </p:spPr>
          <p:txBody>
            <a:bodyPr wrap="none">
              <a:spAutoFit/>
            </a:bodyPr>
            <a:lstStyle/>
            <a:p>
              <a:r>
                <a:rPr lang="en-US" sz="2400">
                  <a:latin typeface="Calibri" pitchFamily="34" charset="0"/>
                </a:rPr>
                <a:t>4</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ъект 2"/>
          <p:cNvSpPr>
            <a:spLocks noGrp="1"/>
          </p:cNvSpPr>
          <p:nvPr>
            <p:ph idx="1"/>
          </p:nvPr>
        </p:nvSpPr>
        <p:spPr>
          <a:xfrm>
            <a:off x="334963" y="1349375"/>
            <a:ext cx="8645525" cy="3898900"/>
          </a:xfrm>
        </p:spPr>
        <p:txBody>
          <a:bodyPr/>
          <a:lstStyle/>
          <a:p>
            <a:pPr marL="0" indent="0" eaLnBrk="1" hangingPunct="1">
              <a:buFont typeface="Arial" charset="0"/>
              <a:buNone/>
            </a:pPr>
            <a:r>
              <a:rPr lang="uk-UA" smtClean="0"/>
              <a:t>	</a:t>
            </a:r>
          </a:p>
          <a:p>
            <a:pPr marL="0" indent="0" algn="just" eaLnBrk="1" hangingPunct="1">
              <a:buFont typeface="Arial" charset="0"/>
              <a:buNone/>
            </a:pPr>
            <a:r>
              <a:rPr lang="uk-UA" sz="2800" smtClean="0"/>
              <a:t>	Фізичне насильство в сім</a:t>
            </a:r>
            <a:r>
              <a:rPr lang="en-US" sz="2800" smtClean="0"/>
              <a:t>’</a:t>
            </a:r>
            <a:r>
              <a:rPr lang="uk-UA" sz="2800" smtClean="0"/>
              <a:t>ї – це навмисне нанесення побоїв, тілесних ушкоджень  одного члена сім</a:t>
            </a:r>
            <a:r>
              <a:rPr lang="en-US" sz="2800" smtClean="0"/>
              <a:t>’</a:t>
            </a:r>
            <a:r>
              <a:rPr lang="uk-UA" sz="2800" smtClean="0"/>
              <a:t>ї  іншому, яке може призвести чи призвело до порушення нормального стану фізичного чи психічного здоров</a:t>
            </a:r>
            <a:r>
              <a:rPr lang="en-US" sz="2800" smtClean="0"/>
              <a:t>’</a:t>
            </a:r>
            <a:r>
              <a:rPr lang="uk-UA" sz="2800" smtClean="0"/>
              <a:t>я або навіть до смерті постраждалого, а також до приниження його честі та гідності.</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noGrp="1"/>
          </p:cNvSpPr>
          <p:nvPr>
            <p:ph idx="1"/>
          </p:nvPr>
        </p:nvSpPr>
        <p:spPr>
          <a:xfrm>
            <a:off x="333375" y="1533525"/>
            <a:ext cx="8701088" cy="2890838"/>
          </a:xfrm>
        </p:spPr>
        <p:txBody>
          <a:bodyPr/>
          <a:lstStyle/>
          <a:p>
            <a:pPr marL="0" indent="0" algn="just" eaLnBrk="1" hangingPunct="1">
              <a:buFont typeface="Arial" charset="0"/>
              <a:buNone/>
            </a:pPr>
            <a:r>
              <a:rPr lang="uk-UA" smtClean="0"/>
              <a:t>	</a:t>
            </a:r>
            <a:endParaRPr lang="uk-UA" sz="2400" smtClean="0"/>
          </a:p>
          <a:p>
            <a:pPr marL="0" indent="0" algn="just" eaLnBrk="1" hangingPunct="1">
              <a:buFont typeface="Arial" charset="0"/>
              <a:buNone/>
            </a:pPr>
            <a:r>
              <a:rPr lang="uk-UA" sz="2400" smtClean="0"/>
              <a:t>	</a:t>
            </a:r>
            <a:r>
              <a:rPr lang="uk-UA" sz="2800" smtClean="0"/>
              <a:t>Психологічне насильство в сім</a:t>
            </a:r>
            <a:r>
              <a:rPr lang="en-US" sz="2800" smtClean="0"/>
              <a:t>’</a:t>
            </a:r>
            <a:r>
              <a:rPr lang="uk-UA" sz="2800" smtClean="0"/>
              <a:t>ї – це насильство, пов</a:t>
            </a:r>
            <a:r>
              <a:rPr lang="en-US" sz="2800" smtClean="0"/>
              <a:t>’</a:t>
            </a:r>
            <a:r>
              <a:rPr lang="uk-UA" sz="2800" smtClean="0"/>
              <a:t>язане з тиском одного члена сім</a:t>
            </a:r>
            <a:r>
              <a:rPr lang="en-US" sz="2800" smtClean="0"/>
              <a:t>’</a:t>
            </a:r>
            <a:r>
              <a:rPr lang="uk-UA" sz="2800" smtClean="0"/>
              <a:t>ї на психіку іншого через навмисні словесні образи або погрози, переслідування, залякування, які доводять  постраждалого до стану емоційної невпевненості, втрати здатності захистити себе. </a:t>
            </a:r>
            <a:endParaRPr lang="ru-RU" sz="2800" smtClean="0"/>
          </a:p>
        </p:txBody>
      </p:sp>
      <p:pic>
        <p:nvPicPr>
          <p:cNvPr id="20482" name="Picture 3"/>
          <p:cNvPicPr>
            <a:picLocks noChangeAspect="1" noChangeArrowheads="1"/>
          </p:cNvPicPr>
          <p:nvPr/>
        </p:nvPicPr>
        <p:blipFill>
          <a:blip r:embed="rId2"/>
          <a:srcRect/>
          <a:stretch>
            <a:fillRect/>
          </a:stretch>
        </p:blipFill>
        <p:spPr bwMode="auto">
          <a:xfrm>
            <a:off x="5211763" y="4318000"/>
            <a:ext cx="3346450" cy="22272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2"/>
          <p:cNvSpPr>
            <a:spLocks noGrp="1"/>
          </p:cNvSpPr>
          <p:nvPr>
            <p:ph idx="1"/>
          </p:nvPr>
        </p:nvSpPr>
        <p:spPr>
          <a:xfrm>
            <a:off x="0" y="1290638"/>
            <a:ext cx="8753475" cy="3160712"/>
          </a:xfrm>
        </p:spPr>
        <p:txBody>
          <a:bodyPr/>
          <a:lstStyle/>
          <a:p>
            <a:pPr marL="0" indent="0" algn="just" eaLnBrk="1" hangingPunct="1">
              <a:buFont typeface="Arial" charset="0"/>
              <a:buNone/>
            </a:pPr>
            <a:r>
              <a:rPr lang="uk-UA" smtClean="0"/>
              <a:t>	</a:t>
            </a:r>
          </a:p>
          <a:p>
            <a:pPr marL="0" indent="0" algn="just" eaLnBrk="1" hangingPunct="1">
              <a:buFont typeface="Arial" charset="0"/>
              <a:buNone/>
            </a:pPr>
            <a:r>
              <a:rPr lang="uk-UA" sz="2800" smtClean="0"/>
              <a:t>	Економічне насильство в сім</a:t>
            </a:r>
            <a:r>
              <a:rPr lang="en-US" sz="2800" smtClean="0"/>
              <a:t>’</a:t>
            </a:r>
            <a:r>
              <a:rPr lang="uk-UA" sz="2800" smtClean="0"/>
              <a:t>ї – це навмисні дії одного члена сім</a:t>
            </a:r>
            <a:r>
              <a:rPr lang="en-US" sz="2800" smtClean="0"/>
              <a:t>’</a:t>
            </a:r>
            <a:r>
              <a:rPr lang="uk-UA" sz="2800" smtClean="0"/>
              <a:t>ї щодо іншого, спрямовані на те, щоб позбавити постраждалого житла, їжі, одягу та іншого майна чи коштів, на які він має законне право. Такі дії можуть заподіяти шкоду фізичному чи психічному здоров</a:t>
            </a:r>
            <a:r>
              <a:rPr lang="en-US" sz="2800" smtClean="0"/>
              <a:t>’</a:t>
            </a:r>
            <a:r>
              <a:rPr lang="uk-UA" sz="2800" smtClean="0"/>
              <a:t>ю або навіть призвести до смерті постраждалого.</a:t>
            </a:r>
            <a:endParaRPr lang="ru-RU" sz="2800" smtClean="0"/>
          </a:p>
        </p:txBody>
      </p:sp>
      <p:pic>
        <p:nvPicPr>
          <p:cNvPr id="21506" name="Picture 3"/>
          <p:cNvPicPr>
            <a:picLocks noChangeAspect="1" noChangeArrowheads="1"/>
          </p:cNvPicPr>
          <p:nvPr/>
        </p:nvPicPr>
        <p:blipFill>
          <a:blip r:embed="rId2"/>
          <a:srcRect/>
          <a:stretch>
            <a:fillRect/>
          </a:stretch>
        </p:blipFill>
        <p:spPr bwMode="auto">
          <a:xfrm>
            <a:off x="4783138" y="4300538"/>
            <a:ext cx="3813175" cy="21828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3050" y="1270000"/>
            <a:ext cx="8647113" cy="3898900"/>
          </a:xfrm>
        </p:spPr>
        <p:txBody>
          <a:bodyPr rtlCol="0">
            <a:normAutofit lnSpcReduction="10000"/>
          </a:bodyPr>
          <a:lstStyle/>
          <a:p>
            <a:pPr marL="0" indent="0" algn="just" eaLnBrk="1" fontAlgn="auto" hangingPunct="1">
              <a:spcAft>
                <a:spcPts val="0"/>
              </a:spcAft>
              <a:buFont typeface="Arial" panose="020B0604020202020204" pitchFamily="34" charset="0"/>
              <a:buNone/>
              <a:defRPr/>
            </a:pPr>
            <a:r>
              <a:rPr lang="uk-UA" dirty="0" smtClean="0"/>
              <a:t>	</a:t>
            </a:r>
          </a:p>
          <a:p>
            <a:pPr marL="0" indent="0" algn="just" eaLnBrk="1" fontAlgn="auto" hangingPunct="1">
              <a:spcAft>
                <a:spcPts val="0"/>
              </a:spcAft>
              <a:buFont typeface="Arial" panose="020B0604020202020204" pitchFamily="34" charset="0"/>
              <a:buNone/>
              <a:defRPr/>
            </a:pPr>
            <a:r>
              <a:rPr lang="uk-UA" sz="2800" dirty="0"/>
              <a:t>	</a:t>
            </a:r>
            <a:r>
              <a:rPr lang="uk-UA" sz="2800" dirty="0" smtClean="0"/>
              <a:t>Сексуальне насильство в </a:t>
            </a:r>
            <a:r>
              <a:rPr lang="uk-UA" sz="2800" dirty="0"/>
              <a:t>сім</a:t>
            </a:r>
            <a:r>
              <a:rPr lang="en-US" sz="2800" dirty="0"/>
              <a:t>’</a:t>
            </a:r>
            <a:r>
              <a:rPr lang="uk-UA" sz="2800" dirty="0"/>
              <a:t>ї – </a:t>
            </a:r>
            <a:r>
              <a:rPr lang="uk-UA" sz="2800" dirty="0" smtClean="0"/>
              <a:t>це примушування до небажаних статевих стосунків у родині, а також сексуальні дії щодо неповнолітнього члена </a:t>
            </a:r>
            <a:r>
              <a:rPr lang="uk-UA" sz="2800" dirty="0"/>
              <a:t>сім</a:t>
            </a:r>
            <a:r>
              <a:rPr lang="en-US" sz="2800" dirty="0"/>
              <a:t>’</a:t>
            </a:r>
            <a:r>
              <a:rPr lang="uk-UA" sz="2800" dirty="0" smtClean="0"/>
              <a:t>ї . Згода дитини на сексуальний контакт не дає підстави вважати її ненасильницьким, оскільки дитина не володіє свободою волі й не може передбачити всі негативні для себе наслідки. Іноді сексуальне насильство розглядають як різновид фізичного насильства.</a:t>
            </a:r>
            <a:endParaRPr lang="ru-RU" sz="2800" dirty="0"/>
          </a:p>
        </p:txBody>
      </p:sp>
      <p:pic>
        <p:nvPicPr>
          <p:cNvPr id="22530" name="Picture 3"/>
          <p:cNvPicPr>
            <a:picLocks noChangeAspect="1" noChangeArrowheads="1"/>
          </p:cNvPicPr>
          <p:nvPr/>
        </p:nvPicPr>
        <p:blipFill>
          <a:blip r:embed="rId2"/>
          <a:srcRect/>
          <a:stretch>
            <a:fillRect/>
          </a:stretch>
        </p:blipFill>
        <p:spPr bwMode="auto">
          <a:xfrm>
            <a:off x="4938713" y="4362450"/>
            <a:ext cx="3781425" cy="22764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127</Words>
  <Application>Microsoft Office PowerPoint</Application>
  <PresentationFormat>Экран (4:3)</PresentationFormat>
  <Paragraphs>61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«Профілактика жорстокого поводження з дітьми в сім’ї»</vt:lpstr>
      <vt:lpstr>«Всі ми родом із дитинства», «Все – і добре, і погане – людина отримує в родині»</vt:lpstr>
      <vt:lpstr> Жорстоке поводження з дітьми, нехтування їхніми інтересами не лише завдає непоправної шкоди їх фізичному здоров’ю, але й тягне за собою важкі психічні та соціальні наслідки.</vt:lpstr>
      <vt:lpstr>Презентация PowerPoint</vt:lpstr>
      <vt:lpstr>Види насильства</vt:lpstr>
      <vt:lpstr>Презентация PowerPoint</vt:lpstr>
      <vt:lpstr>Презентация PowerPoint</vt:lpstr>
      <vt:lpstr>Презентация PowerPoint</vt:lpstr>
      <vt:lpstr>Презентация PowerPoint</vt:lpstr>
      <vt:lpstr> Причини виникнення насилля:       Матеріальні труднощі;                Наявність в сім’ї безробітного;                Невирішена житлова проблема;   Алкоголізм та пияцтво серед членів сім’ї;   Наявність наркоманів в сім’ї;   Неповна сім’я;   Вітчим чи мачуха в сім’ї;   Дитина-інвалід або проблеми зі здоров’ям;   Небажана дитина;   Сімейні конфлікти;   Культ жорстокості, пропагований в суспільстві.  </vt:lpstr>
      <vt:lpstr>Суспільні наслідки насильства над дітьми </vt:lpstr>
      <vt:lpstr>Презентация PowerPoint</vt:lpstr>
      <vt:lpstr>Основні права дитини  </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Admin</cp:lastModifiedBy>
  <cp:revision>126</cp:revision>
  <dcterms:created xsi:type="dcterms:W3CDTF">2014-11-21T11:00:06Z</dcterms:created>
  <dcterms:modified xsi:type="dcterms:W3CDTF">2019-09-24T15:46:03Z</dcterms:modified>
</cp:coreProperties>
</file>